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ink/ink1.xml" ContentType="application/inkml+xml"/>
  <Override PartName="/ppt/ink/ink2.xml" ContentType="application/inkml+xml"/>
  <Override PartName="/ppt/ink/ink3.xml" ContentType="application/inkml+xml"/>
  <Override PartName="/ppt/charts/chart5.xml" ContentType="application/vnd.openxmlformats-officedocument.drawingml.chart+xml"/>
  <Override PartName="/ppt/ink/ink4.xml" ContentType="application/inkml+xml"/>
  <Override PartName="/ppt/ink/ink5.xml" ContentType="application/inkml+xml"/>
  <Override PartName="/ppt/ink/ink6.xml" ContentType="application/inkml+xml"/>
  <Override PartName="/ppt/charts/chart6.xml" ContentType="application/vnd.openxmlformats-officedocument.drawingml.chart+xml"/>
  <Override PartName="/ppt/ink/ink7.xml" ContentType="application/inkml+xml"/>
  <Override PartName="/ppt/ink/ink8.xml" ContentType="application/inkml+xml"/>
  <Override PartName="/ppt/ink/ink9.xml" ContentType="application/inkml+xml"/>
  <Override PartName="/ppt/charts/chart7.xml" ContentType="application/vnd.openxmlformats-officedocument.drawingml.chart+xml"/>
  <Override PartName="/ppt/ink/ink10.xml" ContentType="application/inkml+xml"/>
  <Override PartName="/ppt/ink/ink11.xml" ContentType="application/inkml+xml"/>
  <Override PartName="/ppt/ink/ink12.xml" ContentType="application/inkml+xml"/>
  <Override PartName="/ppt/charts/chart8.xml" ContentType="application/vnd.openxmlformats-officedocument.drawingml.chart+xml"/>
  <Override PartName="/ppt/ink/ink13.xml" ContentType="application/inkml+xml"/>
  <Override PartName="/ppt/ink/ink14.xml" ContentType="application/inkml+xml"/>
  <Override PartName="/ppt/ink/ink15.xml" ContentType="application/inkml+xml"/>
  <Override PartName="/ppt/charts/chart9.xml" ContentType="application/vnd.openxmlformats-officedocument.drawingml.chart+xml"/>
  <Override PartName="/ppt/ink/ink16.xml" ContentType="application/inkml+xml"/>
  <Override PartName="/ppt/ink/ink17.xml" ContentType="application/inkml+xml"/>
  <Override PartName="/ppt/ink/ink18.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55"/>
  </p:notesMasterIdLst>
  <p:sldIdLst>
    <p:sldId id="256" r:id="rId2"/>
    <p:sldId id="312" r:id="rId3"/>
    <p:sldId id="313" r:id="rId4"/>
    <p:sldId id="314" r:id="rId5"/>
    <p:sldId id="276" r:id="rId6"/>
    <p:sldId id="321" r:id="rId7"/>
    <p:sldId id="331" r:id="rId8"/>
    <p:sldId id="292" r:id="rId9"/>
    <p:sldId id="258" r:id="rId10"/>
    <p:sldId id="260" r:id="rId11"/>
    <p:sldId id="261" r:id="rId12"/>
    <p:sldId id="303" r:id="rId13"/>
    <p:sldId id="264" r:id="rId14"/>
    <p:sldId id="265" r:id="rId15"/>
    <p:sldId id="294" r:id="rId16"/>
    <p:sldId id="263" r:id="rId17"/>
    <p:sldId id="297" r:id="rId18"/>
    <p:sldId id="298" r:id="rId19"/>
    <p:sldId id="299" r:id="rId20"/>
    <p:sldId id="300" r:id="rId21"/>
    <p:sldId id="304" r:id="rId22"/>
    <p:sldId id="301" r:id="rId23"/>
    <p:sldId id="302" r:id="rId24"/>
    <p:sldId id="266" r:id="rId25"/>
    <p:sldId id="267" r:id="rId26"/>
    <p:sldId id="316" r:id="rId27"/>
    <p:sldId id="268" r:id="rId28"/>
    <p:sldId id="269" r:id="rId29"/>
    <p:sldId id="270" r:id="rId30"/>
    <p:sldId id="272" r:id="rId31"/>
    <p:sldId id="283" r:id="rId32"/>
    <p:sldId id="317" r:id="rId33"/>
    <p:sldId id="278" r:id="rId34"/>
    <p:sldId id="280" r:id="rId35"/>
    <p:sldId id="284" r:id="rId36"/>
    <p:sldId id="285" r:id="rId37"/>
    <p:sldId id="296" r:id="rId38"/>
    <p:sldId id="286" r:id="rId39"/>
    <p:sldId id="288" r:id="rId40"/>
    <p:sldId id="290" r:id="rId41"/>
    <p:sldId id="319" r:id="rId42"/>
    <p:sldId id="324" r:id="rId43"/>
    <p:sldId id="318" r:id="rId44"/>
    <p:sldId id="323" r:id="rId45"/>
    <p:sldId id="325" r:id="rId46"/>
    <p:sldId id="326" r:id="rId47"/>
    <p:sldId id="327" r:id="rId48"/>
    <p:sldId id="328" r:id="rId49"/>
    <p:sldId id="329" r:id="rId50"/>
    <p:sldId id="330" r:id="rId51"/>
    <p:sldId id="309" r:id="rId52"/>
    <p:sldId id="275" r:id="rId53"/>
    <p:sldId id="315" r:id="rId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94" autoAdjust="0"/>
    <p:restoredTop sz="94660"/>
  </p:normalViewPr>
  <p:slideViewPr>
    <p:cSldViewPr>
      <p:cViewPr>
        <p:scale>
          <a:sx n="66" d="100"/>
          <a:sy n="66" d="100"/>
        </p:scale>
        <p:origin x="-1008" y="-18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Sheet1!$A$2</c:f>
              <c:strCache>
                <c:ptCount val="1"/>
                <c:pt idx="0">
                  <c:v>No. of students Below 80%</c:v>
                </c:pt>
              </c:strCache>
            </c:strRef>
          </c:tx>
          <c:invertIfNegative val="0"/>
          <c:cat>
            <c:strRef>
              <c:f>Sheet1!$B$1:$D$1</c:f>
              <c:strCache>
                <c:ptCount val="3"/>
                <c:pt idx="0">
                  <c:v>2011-2012 </c:v>
                </c:pt>
                <c:pt idx="1">
                  <c:v>2012-2013</c:v>
                </c:pt>
                <c:pt idx="2">
                  <c:v>2013-2014</c:v>
                </c:pt>
              </c:strCache>
            </c:strRef>
          </c:cat>
          <c:val>
            <c:numRef>
              <c:f>Sheet1!$B$2:$D$2</c:f>
              <c:numCache>
                <c:formatCode>General</c:formatCode>
                <c:ptCount val="3"/>
                <c:pt idx="0">
                  <c:v>754</c:v>
                </c:pt>
                <c:pt idx="1">
                  <c:v>529</c:v>
                </c:pt>
                <c:pt idx="2">
                  <c:v>293</c:v>
                </c:pt>
              </c:numCache>
            </c:numRef>
          </c:val>
        </c:ser>
        <c:dLbls>
          <c:showLegendKey val="0"/>
          <c:showVal val="0"/>
          <c:showCatName val="0"/>
          <c:showSerName val="0"/>
          <c:showPercent val="0"/>
          <c:showBubbleSize val="0"/>
        </c:dLbls>
        <c:gapWidth val="300"/>
        <c:shape val="box"/>
        <c:axId val="89989888"/>
        <c:axId val="89991808"/>
        <c:axId val="0"/>
      </c:bar3DChart>
      <c:catAx>
        <c:axId val="89989888"/>
        <c:scaling>
          <c:orientation val="minMax"/>
        </c:scaling>
        <c:delete val="0"/>
        <c:axPos val="b"/>
        <c:title>
          <c:tx>
            <c:rich>
              <a:bodyPr/>
              <a:lstStyle/>
              <a:p>
                <a:pPr>
                  <a:defRPr/>
                </a:pPr>
                <a:r>
                  <a:rPr lang="en-US" dirty="0" smtClean="0"/>
                  <a:t>Academic Year</a:t>
                </a:r>
                <a:endParaRPr lang="en-US" dirty="0"/>
              </a:p>
            </c:rich>
          </c:tx>
          <c:layout/>
          <c:overlay val="0"/>
        </c:title>
        <c:majorTickMark val="none"/>
        <c:minorTickMark val="none"/>
        <c:tickLblPos val="nextTo"/>
        <c:crossAx val="89991808"/>
        <c:crosses val="autoZero"/>
        <c:auto val="1"/>
        <c:lblAlgn val="ctr"/>
        <c:lblOffset val="100"/>
        <c:noMultiLvlLbl val="0"/>
      </c:catAx>
      <c:valAx>
        <c:axId val="89991808"/>
        <c:scaling>
          <c:orientation val="minMax"/>
        </c:scaling>
        <c:delete val="0"/>
        <c:axPos val="l"/>
        <c:majorGridlines/>
        <c:minorGridlines/>
        <c:title>
          <c:tx>
            <c:rich>
              <a:bodyPr/>
              <a:lstStyle/>
              <a:p>
                <a:pPr>
                  <a:defRPr/>
                </a:pPr>
                <a:r>
                  <a:rPr lang="en-US" dirty="0" smtClean="0"/>
                  <a:t>Total </a:t>
                </a:r>
                <a:r>
                  <a:rPr lang="en-US" dirty="0" err="1" smtClean="0"/>
                  <a:t>no.of</a:t>
                </a:r>
                <a:r>
                  <a:rPr lang="en-US" baseline="0" dirty="0" smtClean="0"/>
                  <a:t> students</a:t>
                </a:r>
                <a:endParaRPr lang="en-US" dirty="0"/>
              </a:p>
            </c:rich>
          </c:tx>
          <c:layout/>
          <c:overlay val="0"/>
        </c:title>
        <c:numFmt formatCode="General" sourceLinked="1"/>
        <c:majorTickMark val="out"/>
        <c:minorTickMark val="none"/>
        <c:tickLblPos val="nextTo"/>
        <c:crossAx val="89989888"/>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Sheet1!$A$2</c:f>
              <c:strCache>
                <c:ptCount val="1"/>
                <c:pt idx="0">
                  <c:v>100 % attendance</c:v>
                </c:pt>
              </c:strCache>
            </c:strRef>
          </c:tx>
          <c:invertIfNegative val="0"/>
          <c:cat>
            <c:strRef>
              <c:f>Sheet1!$B$1:$D$1</c:f>
              <c:strCache>
                <c:ptCount val="3"/>
                <c:pt idx="0">
                  <c:v>2011-2012 </c:v>
                </c:pt>
                <c:pt idx="1">
                  <c:v>2012-2013</c:v>
                </c:pt>
                <c:pt idx="2">
                  <c:v>2013-2014</c:v>
                </c:pt>
              </c:strCache>
            </c:strRef>
          </c:cat>
          <c:val>
            <c:numRef>
              <c:f>Sheet1!$B$2:$D$2</c:f>
              <c:numCache>
                <c:formatCode>General</c:formatCode>
                <c:ptCount val="3"/>
                <c:pt idx="0">
                  <c:v>86</c:v>
                </c:pt>
                <c:pt idx="1">
                  <c:v>124</c:v>
                </c:pt>
                <c:pt idx="2">
                  <c:v>228</c:v>
                </c:pt>
              </c:numCache>
            </c:numRef>
          </c:val>
        </c:ser>
        <c:dLbls>
          <c:showLegendKey val="0"/>
          <c:showVal val="0"/>
          <c:showCatName val="0"/>
          <c:showSerName val="0"/>
          <c:showPercent val="0"/>
          <c:showBubbleSize val="0"/>
        </c:dLbls>
        <c:gapWidth val="150"/>
        <c:shape val="box"/>
        <c:axId val="90727552"/>
        <c:axId val="90729472"/>
        <c:axId val="0"/>
      </c:bar3DChart>
      <c:catAx>
        <c:axId val="90727552"/>
        <c:scaling>
          <c:orientation val="minMax"/>
        </c:scaling>
        <c:delete val="0"/>
        <c:axPos val="b"/>
        <c:title>
          <c:tx>
            <c:rich>
              <a:bodyPr/>
              <a:lstStyle/>
              <a:p>
                <a:pPr>
                  <a:defRPr/>
                </a:pPr>
                <a:r>
                  <a:rPr lang="en-US" dirty="0" smtClean="0"/>
                  <a:t>Academic Year</a:t>
                </a:r>
                <a:endParaRPr lang="en-US" dirty="0"/>
              </a:p>
            </c:rich>
          </c:tx>
          <c:layout/>
          <c:overlay val="0"/>
        </c:title>
        <c:majorTickMark val="none"/>
        <c:minorTickMark val="none"/>
        <c:tickLblPos val="nextTo"/>
        <c:crossAx val="90729472"/>
        <c:crosses val="autoZero"/>
        <c:auto val="1"/>
        <c:lblAlgn val="ctr"/>
        <c:lblOffset val="100"/>
        <c:noMultiLvlLbl val="0"/>
      </c:catAx>
      <c:valAx>
        <c:axId val="90729472"/>
        <c:scaling>
          <c:orientation val="minMax"/>
        </c:scaling>
        <c:delete val="0"/>
        <c:axPos val="l"/>
        <c:majorGridlines/>
        <c:title>
          <c:tx>
            <c:rich>
              <a:bodyPr/>
              <a:lstStyle/>
              <a:p>
                <a:pPr>
                  <a:defRPr/>
                </a:pPr>
                <a:r>
                  <a:rPr lang="en-US" dirty="0" smtClean="0"/>
                  <a:t>No. of students</a:t>
                </a:r>
                <a:endParaRPr lang="en-US" dirty="0"/>
              </a:p>
            </c:rich>
          </c:tx>
          <c:layout/>
          <c:overlay val="0"/>
        </c:title>
        <c:numFmt formatCode="General" sourceLinked="1"/>
        <c:majorTickMark val="out"/>
        <c:minorTickMark val="none"/>
        <c:tickLblPos val="nextTo"/>
        <c:crossAx val="90727552"/>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smtClean="0"/>
              <a:t>Pass</a:t>
            </a:r>
            <a:r>
              <a:rPr lang="en-US" baseline="0" dirty="0" smtClean="0"/>
              <a:t> % of overall academic analysis</a:t>
            </a:r>
            <a:endParaRPr lang="en-US" dirty="0"/>
          </a:p>
        </c:rich>
      </c:tx>
      <c:layout/>
      <c:overlay val="0"/>
    </c:title>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Sheet1!$A$2</c:f>
              <c:strCache>
                <c:ptCount val="1"/>
                <c:pt idx="0">
                  <c:v>Pass % of academic results</c:v>
                </c:pt>
              </c:strCache>
            </c:strRef>
          </c:tx>
          <c:invertIfNegative val="0"/>
          <c:cat>
            <c:strRef>
              <c:f>Sheet1!$B$1:$D$1</c:f>
              <c:strCache>
                <c:ptCount val="3"/>
                <c:pt idx="0">
                  <c:v>2011-2012 </c:v>
                </c:pt>
                <c:pt idx="1">
                  <c:v>2012-2013</c:v>
                </c:pt>
                <c:pt idx="2">
                  <c:v>2013-2014</c:v>
                </c:pt>
              </c:strCache>
            </c:strRef>
          </c:cat>
          <c:val>
            <c:numRef>
              <c:f>Sheet1!$B$2:$D$2</c:f>
              <c:numCache>
                <c:formatCode>General</c:formatCode>
                <c:ptCount val="3"/>
                <c:pt idx="0">
                  <c:v>35.4</c:v>
                </c:pt>
                <c:pt idx="1">
                  <c:v>42.08</c:v>
                </c:pt>
                <c:pt idx="2">
                  <c:v>47.91</c:v>
                </c:pt>
              </c:numCache>
            </c:numRef>
          </c:val>
        </c:ser>
        <c:dLbls>
          <c:showLegendKey val="0"/>
          <c:showVal val="0"/>
          <c:showCatName val="0"/>
          <c:showSerName val="0"/>
          <c:showPercent val="0"/>
          <c:showBubbleSize val="0"/>
        </c:dLbls>
        <c:gapWidth val="150"/>
        <c:shape val="box"/>
        <c:axId val="89289472"/>
        <c:axId val="89291392"/>
        <c:axId val="0"/>
      </c:bar3DChart>
      <c:catAx>
        <c:axId val="89289472"/>
        <c:scaling>
          <c:orientation val="minMax"/>
        </c:scaling>
        <c:delete val="0"/>
        <c:axPos val="b"/>
        <c:title>
          <c:tx>
            <c:rich>
              <a:bodyPr/>
              <a:lstStyle/>
              <a:p>
                <a:pPr>
                  <a:defRPr/>
                </a:pPr>
                <a:r>
                  <a:rPr lang="en-US" dirty="0" smtClean="0"/>
                  <a:t>Academic Year</a:t>
                </a:r>
                <a:endParaRPr lang="en-US" dirty="0"/>
              </a:p>
            </c:rich>
          </c:tx>
          <c:layout/>
          <c:overlay val="0"/>
        </c:title>
        <c:majorTickMark val="none"/>
        <c:minorTickMark val="none"/>
        <c:tickLblPos val="nextTo"/>
        <c:crossAx val="89291392"/>
        <c:crosses val="autoZero"/>
        <c:auto val="1"/>
        <c:lblAlgn val="ctr"/>
        <c:lblOffset val="100"/>
        <c:noMultiLvlLbl val="0"/>
      </c:catAx>
      <c:valAx>
        <c:axId val="89291392"/>
        <c:scaling>
          <c:orientation val="minMax"/>
          <c:max val="70"/>
          <c:min val="0"/>
        </c:scaling>
        <c:delete val="0"/>
        <c:axPos val="l"/>
        <c:majorGridlines/>
        <c:title>
          <c:tx>
            <c:rich>
              <a:bodyPr/>
              <a:lstStyle/>
              <a:p>
                <a:pPr>
                  <a:defRPr/>
                </a:pPr>
                <a:r>
                  <a:rPr lang="en-US" dirty="0" smtClean="0"/>
                  <a:t>Pass %</a:t>
                </a:r>
                <a:endParaRPr lang="en-US" dirty="0"/>
              </a:p>
            </c:rich>
          </c:tx>
          <c:layout/>
          <c:overlay val="0"/>
        </c:title>
        <c:numFmt formatCode="General" sourceLinked="1"/>
        <c:majorTickMark val="out"/>
        <c:minorTickMark val="none"/>
        <c:tickLblPos val="nextTo"/>
        <c:crossAx val="89289472"/>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IN" sz="1440" b="1" i="0" u="none" strike="noStrike" cap="all" baseline="0" dirty="0" smtClean="0">
                <a:effectLst/>
              </a:rPr>
              <a:t>Academic Performance Analysis</a:t>
            </a:r>
            <a:endParaRPr lang="en-US" dirty="0"/>
          </a:p>
        </c:rich>
      </c:tx>
      <c:layout>
        <c:manualLayout>
          <c:xMode val="edge"/>
          <c:yMode val="edge"/>
          <c:x val="0.30861239043232802"/>
          <c:y val="1.9771391341609559E-2"/>
        </c:manualLayout>
      </c:layout>
      <c:overlay val="0"/>
    </c:title>
    <c:autoTitleDeleted val="0"/>
    <c:plotArea>
      <c:layout/>
      <c:barChart>
        <c:barDir val="col"/>
        <c:grouping val="clustered"/>
        <c:varyColors val="0"/>
        <c:ser>
          <c:idx val="0"/>
          <c:order val="0"/>
          <c:tx>
            <c:strRef>
              <c:f>Sheet1!$B$1</c:f>
              <c:strCache>
                <c:ptCount val="1"/>
                <c:pt idx="0">
                  <c:v>Appeared</c:v>
                </c:pt>
              </c:strCache>
            </c:strRef>
          </c:tx>
          <c:invertIfNegative val="0"/>
          <c:cat>
            <c:strRef>
              <c:f>Sheet1!$A$2:$A$9</c:f>
              <c:strCache>
                <c:ptCount val="8"/>
                <c:pt idx="0">
                  <c:v>K. Ajith Kumar </c:v>
                </c:pt>
                <c:pt idx="1">
                  <c:v>V.Tamilselvam </c:v>
                </c:pt>
                <c:pt idx="2">
                  <c:v>M.Dhivagar  </c:v>
                </c:pt>
                <c:pt idx="3">
                  <c:v>A.Robert Kennedy </c:v>
                </c:pt>
                <c:pt idx="4">
                  <c:v>A.Rajesh Khanna </c:v>
                </c:pt>
                <c:pt idx="5">
                  <c:v>R.Saravana Muthu </c:v>
                </c:pt>
                <c:pt idx="6">
                  <c:v>Senpagapandi.A </c:v>
                </c:pt>
                <c:pt idx="7">
                  <c:v>N.Nishanthi </c:v>
                </c:pt>
              </c:strCache>
            </c:strRef>
          </c:cat>
          <c:val>
            <c:numRef>
              <c:f>Sheet1!$B$2:$B$9</c:f>
              <c:numCache>
                <c:formatCode>General</c:formatCode>
                <c:ptCount val="8"/>
                <c:pt idx="0">
                  <c:v>16</c:v>
                </c:pt>
                <c:pt idx="1">
                  <c:v>10</c:v>
                </c:pt>
                <c:pt idx="2">
                  <c:v>20</c:v>
                </c:pt>
                <c:pt idx="3">
                  <c:v>8</c:v>
                </c:pt>
                <c:pt idx="4">
                  <c:v>8</c:v>
                </c:pt>
                <c:pt idx="5">
                  <c:v>9</c:v>
                </c:pt>
                <c:pt idx="6">
                  <c:v>12</c:v>
                </c:pt>
                <c:pt idx="7" formatCode="0">
                  <c:v>9</c:v>
                </c:pt>
              </c:numCache>
            </c:numRef>
          </c:val>
        </c:ser>
        <c:ser>
          <c:idx val="1"/>
          <c:order val="1"/>
          <c:tx>
            <c:strRef>
              <c:f>Sheet1!$C$1</c:f>
              <c:strCache>
                <c:ptCount val="1"/>
                <c:pt idx="0">
                  <c:v>Cleared</c:v>
                </c:pt>
              </c:strCache>
            </c:strRef>
          </c:tx>
          <c:invertIfNegative val="0"/>
          <c:cat>
            <c:strRef>
              <c:f>Sheet1!$A$2:$A$9</c:f>
              <c:strCache>
                <c:ptCount val="8"/>
                <c:pt idx="0">
                  <c:v>K. Ajith Kumar </c:v>
                </c:pt>
                <c:pt idx="1">
                  <c:v>V.Tamilselvam </c:v>
                </c:pt>
                <c:pt idx="2">
                  <c:v>M.Dhivagar  </c:v>
                </c:pt>
                <c:pt idx="3">
                  <c:v>A.Robert Kennedy </c:v>
                </c:pt>
                <c:pt idx="4">
                  <c:v>A.Rajesh Khanna </c:v>
                </c:pt>
                <c:pt idx="5">
                  <c:v>R.Saravana Muthu </c:v>
                </c:pt>
                <c:pt idx="6">
                  <c:v>Senpagapandi.A </c:v>
                </c:pt>
                <c:pt idx="7">
                  <c:v>N.Nishanthi </c:v>
                </c:pt>
              </c:strCache>
            </c:strRef>
          </c:cat>
          <c:val>
            <c:numRef>
              <c:f>Sheet1!$C$2:$C$9</c:f>
              <c:numCache>
                <c:formatCode>General</c:formatCode>
                <c:ptCount val="8"/>
                <c:pt idx="0">
                  <c:v>16</c:v>
                </c:pt>
                <c:pt idx="1">
                  <c:v>9</c:v>
                </c:pt>
                <c:pt idx="2">
                  <c:v>17</c:v>
                </c:pt>
                <c:pt idx="3">
                  <c:v>8</c:v>
                </c:pt>
                <c:pt idx="4">
                  <c:v>8</c:v>
                </c:pt>
                <c:pt idx="5">
                  <c:v>9</c:v>
                </c:pt>
                <c:pt idx="6">
                  <c:v>11</c:v>
                </c:pt>
                <c:pt idx="7" formatCode="0">
                  <c:v>9</c:v>
                </c:pt>
              </c:numCache>
            </c:numRef>
          </c:val>
        </c:ser>
        <c:dLbls>
          <c:showLegendKey val="0"/>
          <c:showVal val="0"/>
          <c:showCatName val="0"/>
          <c:showSerName val="0"/>
          <c:showPercent val="0"/>
          <c:showBubbleSize val="0"/>
        </c:dLbls>
        <c:gapWidth val="150"/>
        <c:axId val="89379200"/>
        <c:axId val="89381504"/>
      </c:barChart>
      <c:catAx>
        <c:axId val="89379200"/>
        <c:scaling>
          <c:orientation val="minMax"/>
        </c:scaling>
        <c:delete val="0"/>
        <c:axPos val="b"/>
        <c:numFmt formatCode="General" sourceLinked="1"/>
        <c:majorTickMark val="none"/>
        <c:minorTickMark val="none"/>
        <c:tickLblPos val="nextTo"/>
        <c:crossAx val="89381504"/>
        <c:crosses val="autoZero"/>
        <c:auto val="1"/>
        <c:lblAlgn val="ctr"/>
        <c:lblOffset val="100"/>
        <c:noMultiLvlLbl val="0"/>
      </c:catAx>
      <c:valAx>
        <c:axId val="89381504"/>
        <c:scaling>
          <c:orientation val="minMax"/>
        </c:scaling>
        <c:delete val="0"/>
        <c:axPos val="l"/>
        <c:majorGridlines>
          <c:spPr>
            <a:ln>
              <a:solidFill>
                <a:schemeClr val="tx1"/>
              </a:solidFill>
            </a:ln>
          </c:spPr>
        </c:majorGridlines>
        <c:title>
          <c:tx>
            <c:rich>
              <a:bodyPr/>
              <a:lstStyle/>
              <a:p>
                <a:pPr>
                  <a:defRPr/>
                </a:pPr>
                <a:r>
                  <a:rPr lang="en-US" dirty="0" smtClean="0"/>
                  <a:t>No.</a:t>
                </a:r>
                <a:r>
                  <a:rPr lang="en-US" baseline="0" dirty="0" smtClean="0"/>
                  <a:t> of Papers appeared for exam</a:t>
                </a:r>
                <a:endParaRPr lang="en-US" dirty="0"/>
              </a:p>
            </c:rich>
          </c:tx>
          <c:layout/>
          <c:overlay val="0"/>
        </c:title>
        <c:numFmt formatCode="General" sourceLinked="1"/>
        <c:majorTickMark val="none"/>
        <c:minorTickMark val="none"/>
        <c:tickLblPos val="nextTo"/>
        <c:crossAx val="89379200"/>
        <c:crosses val="autoZero"/>
        <c:crossBetween val="between"/>
      </c:valAx>
      <c:dTable>
        <c:showHorzBorder val="1"/>
        <c:showVertBorder val="1"/>
        <c:showOutline val="1"/>
        <c:showKeys val="1"/>
      </c:dTable>
    </c:plotArea>
    <c:plotVisOnly val="1"/>
    <c:dispBlanksAs val="gap"/>
    <c:showDLblsOverMax val="0"/>
  </c:chart>
  <c:txPr>
    <a:bodyPr/>
    <a:lstStyle/>
    <a:p>
      <a:pPr>
        <a:defRPr sz="12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IN" sz="1440" b="1" i="0" u="none" strike="noStrike" cap="all" baseline="0" dirty="0" smtClean="0">
                <a:effectLst/>
              </a:rPr>
              <a:t>Academic Performance Analysis</a:t>
            </a:r>
            <a:endParaRPr lang="en-US" dirty="0"/>
          </a:p>
        </c:rich>
      </c:tx>
      <c:layout>
        <c:manualLayout>
          <c:xMode val="edge"/>
          <c:yMode val="edge"/>
          <c:x val="0.30861239043232802"/>
          <c:y val="1.4828543506207168E-2"/>
        </c:manualLayout>
      </c:layout>
      <c:overlay val="0"/>
    </c:title>
    <c:autoTitleDeleted val="0"/>
    <c:plotArea>
      <c:layout/>
      <c:barChart>
        <c:barDir val="col"/>
        <c:grouping val="clustered"/>
        <c:varyColors val="0"/>
        <c:ser>
          <c:idx val="0"/>
          <c:order val="0"/>
          <c:tx>
            <c:strRef>
              <c:f>Sheet1!$B$1</c:f>
              <c:strCache>
                <c:ptCount val="1"/>
                <c:pt idx="0">
                  <c:v>Appeared</c:v>
                </c:pt>
              </c:strCache>
            </c:strRef>
          </c:tx>
          <c:invertIfNegative val="0"/>
          <c:cat>
            <c:strRef>
              <c:f>Sheet1!$A$2:$A$10</c:f>
              <c:strCache>
                <c:ptCount val="9"/>
                <c:pt idx="0">
                  <c:v>K.Kalaiyarasn
</c:v>
                </c:pt>
                <c:pt idx="1">
                  <c:v>Abdul Muthalib
</c:v>
                </c:pt>
                <c:pt idx="2">
                  <c:v>M.Ramkumar</c:v>
                </c:pt>
                <c:pt idx="3">
                  <c:v>Mohammed Imran.M</c:v>
                </c:pt>
                <c:pt idx="4">
                  <c:v>S.Kaviyarasn</c:v>
                </c:pt>
                <c:pt idx="5">
                  <c:v>C.Pounraj</c:v>
                </c:pt>
                <c:pt idx="6">
                  <c:v>Jafar Ali</c:v>
                </c:pt>
                <c:pt idx="7">
                  <c:v>Vimala Devi</c:v>
                </c:pt>
                <c:pt idx="8">
                  <c:v>S.Karthik Kumar</c:v>
                </c:pt>
              </c:strCache>
            </c:strRef>
          </c:cat>
          <c:val>
            <c:numRef>
              <c:f>Sheet1!$B$2:$B$10</c:f>
              <c:numCache>
                <c:formatCode>General</c:formatCode>
                <c:ptCount val="9"/>
                <c:pt idx="0">
                  <c:v>17</c:v>
                </c:pt>
                <c:pt idx="1">
                  <c:v>19</c:v>
                </c:pt>
                <c:pt idx="2">
                  <c:v>20</c:v>
                </c:pt>
                <c:pt idx="3">
                  <c:v>13</c:v>
                </c:pt>
                <c:pt idx="4">
                  <c:v>10</c:v>
                </c:pt>
                <c:pt idx="5">
                  <c:v>17</c:v>
                </c:pt>
                <c:pt idx="6" formatCode="0">
                  <c:v>11</c:v>
                </c:pt>
                <c:pt idx="7" formatCode="0">
                  <c:v>12</c:v>
                </c:pt>
                <c:pt idx="8" formatCode="0">
                  <c:v>18</c:v>
                </c:pt>
              </c:numCache>
            </c:numRef>
          </c:val>
        </c:ser>
        <c:ser>
          <c:idx val="1"/>
          <c:order val="1"/>
          <c:tx>
            <c:strRef>
              <c:f>Sheet1!$C$1</c:f>
              <c:strCache>
                <c:ptCount val="1"/>
                <c:pt idx="0">
                  <c:v>Cleared</c:v>
                </c:pt>
              </c:strCache>
            </c:strRef>
          </c:tx>
          <c:invertIfNegative val="0"/>
          <c:cat>
            <c:strRef>
              <c:f>Sheet1!$A$2:$A$10</c:f>
              <c:strCache>
                <c:ptCount val="9"/>
                <c:pt idx="0">
                  <c:v>K.Kalaiyarasn
</c:v>
                </c:pt>
                <c:pt idx="1">
                  <c:v>Abdul Muthalib
</c:v>
                </c:pt>
                <c:pt idx="2">
                  <c:v>M.Ramkumar</c:v>
                </c:pt>
                <c:pt idx="3">
                  <c:v>Mohammed Imran.M</c:v>
                </c:pt>
                <c:pt idx="4">
                  <c:v>S.Kaviyarasn</c:v>
                </c:pt>
                <c:pt idx="5">
                  <c:v>C.Pounraj</c:v>
                </c:pt>
                <c:pt idx="6">
                  <c:v>Jafar Ali</c:v>
                </c:pt>
                <c:pt idx="7">
                  <c:v>Vimala Devi</c:v>
                </c:pt>
                <c:pt idx="8">
                  <c:v>S.Karthik Kumar</c:v>
                </c:pt>
              </c:strCache>
            </c:strRef>
          </c:cat>
          <c:val>
            <c:numRef>
              <c:f>Sheet1!$C$2:$C$10</c:f>
              <c:numCache>
                <c:formatCode>General</c:formatCode>
                <c:ptCount val="9"/>
                <c:pt idx="0">
                  <c:v>13</c:v>
                </c:pt>
                <c:pt idx="1">
                  <c:v>19</c:v>
                </c:pt>
                <c:pt idx="2">
                  <c:v>17</c:v>
                </c:pt>
                <c:pt idx="3">
                  <c:v>13</c:v>
                </c:pt>
                <c:pt idx="4">
                  <c:v>10</c:v>
                </c:pt>
                <c:pt idx="5">
                  <c:v>14</c:v>
                </c:pt>
                <c:pt idx="6" formatCode="0">
                  <c:v>11</c:v>
                </c:pt>
                <c:pt idx="7" formatCode="0">
                  <c:v>12</c:v>
                </c:pt>
                <c:pt idx="8" formatCode="0">
                  <c:v>18</c:v>
                </c:pt>
              </c:numCache>
            </c:numRef>
          </c:val>
        </c:ser>
        <c:dLbls>
          <c:showLegendKey val="0"/>
          <c:showVal val="0"/>
          <c:showCatName val="0"/>
          <c:showSerName val="0"/>
          <c:showPercent val="0"/>
          <c:showBubbleSize val="0"/>
        </c:dLbls>
        <c:gapWidth val="150"/>
        <c:axId val="102384768"/>
        <c:axId val="102453248"/>
      </c:barChart>
      <c:catAx>
        <c:axId val="102384768"/>
        <c:scaling>
          <c:orientation val="minMax"/>
        </c:scaling>
        <c:delete val="0"/>
        <c:axPos val="b"/>
        <c:numFmt formatCode="General" sourceLinked="1"/>
        <c:majorTickMark val="none"/>
        <c:minorTickMark val="none"/>
        <c:tickLblPos val="nextTo"/>
        <c:crossAx val="102453248"/>
        <c:crosses val="autoZero"/>
        <c:auto val="1"/>
        <c:lblAlgn val="ctr"/>
        <c:lblOffset val="100"/>
        <c:noMultiLvlLbl val="0"/>
      </c:catAx>
      <c:valAx>
        <c:axId val="102453248"/>
        <c:scaling>
          <c:orientation val="minMax"/>
        </c:scaling>
        <c:delete val="0"/>
        <c:axPos val="l"/>
        <c:majorGridlines>
          <c:spPr>
            <a:ln>
              <a:solidFill>
                <a:schemeClr val="tx1"/>
              </a:solidFill>
            </a:ln>
          </c:spPr>
        </c:majorGridlines>
        <c:title>
          <c:tx>
            <c:rich>
              <a:bodyPr/>
              <a:lstStyle/>
              <a:p>
                <a:pPr>
                  <a:defRPr/>
                </a:pPr>
                <a:r>
                  <a:rPr lang="en-US" dirty="0" smtClean="0"/>
                  <a:t>Total</a:t>
                </a:r>
                <a:r>
                  <a:rPr lang="en-US" baseline="0" dirty="0" smtClean="0"/>
                  <a:t> No. of Papers</a:t>
                </a:r>
                <a:endParaRPr lang="en-US" dirty="0"/>
              </a:p>
            </c:rich>
          </c:tx>
          <c:layout/>
          <c:overlay val="0"/>
        </c:title>
        <c:numFmt formatCode="General" sourceLinked="1"/>
        <c:majorTickMark val="none"/>
        <c:minorTickMark val="none"/>
        <c:tickLblPos val="nextTo"/>
        <c:crossAx val="102384768"/>
        <c:crosses val="autoZero"/>
        <c:crossBetween val="between"/>
      </c:valAx>
      <c:dTable>
        <c:showHorzBorder val="1"/>
        <c:showVertBorder val="1"/>
        <c:showOutline val="1"/>
        <c:showKeys val="1"/>
      </c:dTable>
    </c:plotArea>
    <c:plotVisOnly val="1"/>
    <c:dispBlanksAs val="gap"/>
    <c:showDLblsOverMax val="0"/>
  </c:chart>
  <c:txPr>
    <a:bodyPr/>
    <a:lstStyle/>
    <a:p>
      <a:pPr>
        <a:defRPr sz="12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IN" sz="1440" b="1" i="0" u="none" strike="noStrike" cap="all" baseline="0" dirty="0" smtClean="0">
                <a:effectLst/>
              </a:rPr>
              <a:t>Academic Performance Analysis</a:t>
            </a:r>
            <a:endParaRPr lang="en-US" dirty="0"/>
          </a:p>
        </c:rich>
      </c:tx>
      <c:layout>
        <c:manualLayout>
          <c:xMode val="edge"/>
          <c:yMode val="edge"/>
          <c:x val="0.30861239043232802"/>
          <c:y val="1.4828543506207168E-2"/>
        </c:manualLayout>
      </c:layout>
      <c:overlay val="0"/>
    </c:title>
    <c:autoTitleDeleted val="0"/>
    <c:plotArea>
      <c:layout/>
      <c:barChart>
        <c:barDir val="col"/>
        <c:grouping val="clustered"/>
        <c:varyColors val="0"/>
        <c:ser>
          <c:idx val="0"/>
          <c:order val="0"/>
          <c:tx>
            <c:strRef>
              <c:f>Sheet1!$B$1</c:f>
              <c:strCache>
                <c:ptCount val="1"/>
                <c:pt idx="0">
                  <c:v>Appeared</c:v>
                </c:pt>
              </c:strCache>
            </c:strRef>
          </c:tx>
          <c:invertIfNegative val="0"/>
          <c:cat>
            <c:strRef>
              <c:f>Sheet1!$A$2:$A$12</c:f>
              <c:strCache>
                <c:ptCount val="11"/>
                <c:pt idx="0">
                  <c:v>
Madhumathi.M</c:v>
                </c:pt>
                <c:pt idx="1">
                  <c:v>Kanimozhi</c:v>
                </c:pt>
                <c:pt idx="2">
                  <c:v>Abinaya.S</c:v>
                </c:pt>
                <c:pt idx="3">
                  <c:v>Saranya.P</c:v>
                </c:pt>
                <c:pt idx="4">
                  <c:v>Charlin Monisha</c:v>
                </c:pt>
                <c:pt idx="5">
                  <c:v>Durga Devi</c:v>
                </c:pt>
                <c:pt idx="6">
                  <c:v>Amala</c:v>
                </c:pt>
                <c:pt idx="7">
                  <c:v>Sindhuja</c:v>
                </c:pt>
                <c:pt idx="8">
                  <c:v>Vinothini.P</c:v>
                </c:pt>
                <c:pt idx="9">
                  <c:v>Karthika.M</c:v>
                </c:pt>
                <c:pt idx="10">
                  <c:v>Shankar.R</c:v>
                </c:pt>
              </c:strCache>
            </c:strRef>
          </c:cat>
          <c:val>
            <c:numRef>
              <c:f>Sheet1!$B$2:$B$12</c:f>
              <c:numCache>
                <c:formatCode>General</c:formatCode>
                <c:ptCount val="11"/>
                <c:pt idx="0">
                  <c:v>10</c:v>
                </c:pt>
                <c:pt idx="1">
                  <c:v>14</c:v>
                </c:pt>
                <c:pt idx="2">
                  <c:v>14</c:v>
                </c:pt>
                <c:pt idx="3">
                  <c:v>14</c:v>
                </c:pt>
                <c:pt idx="4">
                  <c:v>13</c:v>
                </c:pt>
                <c:pt idx="5">
                  <c:v>11</c:v>
                </c:pt>
                <c:pt idx="6" formatCode="0">
                  <c:v>11</c:v>
                </c:pt>
                <c:pt idx="7" formatCode="0">
                  <c:v>10</c:v>
                </c:pt>
                <c:pt idx="8" formatCode="0">
                  <c:v>10</c:v>
                </c:pt>
                <c:pt idx="9" formatCode="0">
                  <c:v>11</c:v>
                </c:pt>
                <c:pt idx="10" formatCode="0">
                  <c:v>10</c:v>
                </c:pt>
              </c:numCache>
            </c:numRef>
          </c:val>
        </c:ser>
        <c:ser>
          <c:idx val="1"/>
          <c:order val="1"/>
          <c:tx>
            <c:strRef>
              <c:f>Sheet1!$C$1</c:f>
              <c:strCache>
                <c:ptCount val="1"/>
                <c:pt idx="0">
                  <c:v>Cleared</c:v>
                </c:pt>
              </c:strCache>
            </c:strRef>
          </c:tx>
          <c:invertIfNegative val="0"/>
          <c:cat>
            <c:strRef>
              <c:f>Sheet1!$A$2:$A$12</c:f>
              <c:strCache>
                <c:ptCount val="11"/>
                <c:pt idx="0">
                  <c:v>
Madhumathi.M</c:v>
                </c:pt>
                <c:pt idx="1">
                  <c:v>Kanimozhi</c:v>
                </c:pt>
                <c:pt idx="2">
                  <c:v>Abinaya.S</c:v>
                </c:pt>
                <c:pt idx="3">
                  <c:v>Saranya.P</c:v>
                </c:pt>
                <c:pt idx="4">
                  <c:v>Charlin Monisha</c:v>
                </c:pt>
                <c:pt idx="5">
                  <c:v>Durga Devi</c:v>
                </c:pt>
                <c:pt idx="6">
                  <c:v>Amala</c:v>
                </c:pt>
                <c:pt idx="7">
                  <c:v>Sindhuja</c:v>
                </c:pt>
                <c:pt idx="8">
                  <c:v>Vinothini.P</c:v>
                </c:pt>
                <c:pt idx="9">
                  <c:v>Karthika.M</c:v>
                </c:pt>
                <c:pt idx="10">
                  <c:v>Shankar.R</c:v>
                </c:pt>
              </c:strCache>
            </c:strRef>
          </c:cat>
          <c:val>
            <c:numRef>
              <c:f>Sheet1!$C$2:$C$12</c:f>
              <c:numCache>
                <c:formatCode>General</c:formatCode>
                <c:ptCount val="11"/>
                <c:pt idx="0">
                  <c:v>10</c:v>
                </c:pt>
                <c:pt idx="1">
                  <c:v>7</c:v>
                </c:pt>
                <c:pt idx="2">
                  <c:v>10</c:v>
                </c:pt>
                <c:pt idx="3">
                  <c:v>14</c:v>
                </c:pt>
                <c:pt idx="4">
                  <c:v>7</c:v>
                </c:pt>
                <c:pt idx="5">
                  <c:v>11</c:v>
                </c:pt>
                <c:pt idx="6" formatCode="0">
                  <c:v>11</c:v>
                </c:pt>
                <c:pt idx="7" formatCode="0">
                  <c:v>5</c:v>
                </c:pt>
                <c:pt idx="8" formatCode="0">
                  <c:v>5</c:v>
                </c:pt>
                <c:pt idx="9" formatCode="0">
                  <c:v>7</c:v>
                </c:pt>
                <c:pt idx="10" formatCode="0">
                  <c:v>8</c:v>
                </c:pt>
              </c:numCache>
            </c:numRef>
          </c:val>
        </c:ser>
        <c:dLbls>
          <c:showLegendKey val="0"/>
          <c:showVal val="0"/>
          <c:showCatName val="0"/>
          <c:showSerName val="0"/>
          <c:showPercent val="0"/>
          <c:showBubbleSize val="0"/>
        </c:dLbls>
        <c:gapWidth val="150"/>
        <c:axId val="175872640"/>
        <c:axId val="175878528"/>
      </c:barChart>
      <c:catAx>
        <c:axId val="175872640"/>
        <c:scaling>
          <c:orientation val="minMax"/>
        </c:scaling>
        <c:delete val="0"/>
        <c:axPos val="b"/>
        <c:numFmt formatCode="General" sourceLinked="1"/>
        <c:majorTickMark val="none"/>
        <c:minorTickMark val="none"/>
        <c:tickLblPos val="nextTo"/>
        <c:crossAx val="175878528"/>
        <c:crosses val="autoZero"/>
        <c:auto val="1"/>
        <c:lblAlgn val="ctr"/>
        <c:lblOffset val="100"/>
        <c:noMultiLvlLbl val="0"/>
      </c:catAx>
      <c:valAx>
        <c:axId val="175878528"/>
        <c:scaling>
          <c:orientation val="minMax"/>
        </c:scaling>
        <c:delete val="0"/>
        <c:axPos val="l"/>
        <c:majorGridlines>
          <c:spPr>
            <a:ln>
              <a:solidFill>
                <a:schemeClr val="tx1"/>
              </a:solidFill>
            </a:ln>
          </c:spPr>
        </c:majorGridlines>
        <c:title>
          <c:tx>
            <c:rich>
              <a:bodyPr/>
              <a:lstStyle/>
              <a:p>
                <a:pPr>
                  <a:defRPr/>
                </a:pPr>
                <a:r>
                  <a:rPr lang="en-US" dirty="0" smtClean="0"/>
                  <a:t>Total</a:t>
                </a:r>
                <a:r>
                  <a:rPr lang="en-US" baseline="0" dirty="0" smtClean="0"/>
                  <a:t> No. of Papers</a:t>
                </a:r>
                <a:endParaRPr lang="en-US" dirty="0"/>
              </a:p>
            </c:rich>
          </c:tx>
          <c:layout/>
          <c:overlay val="0"/>
        </c:title>
        <c:numFmt formatCode="General" sourceLinked="1"/>
        <c:majorTickMark val="none"/>
        <c:minorTickMark val="none"/>
        <c:tickLblPos val="nextTo"/>
        <c:crossAx val="175872640"/>
        <c:crosses val="autoZero"/>
        <c:crossBetween val="between"/>
      </c:valAx>
      <c:dTable>
        <c:showHorzBorder val="1"/>
        <c:showVertBorder val="1"/>
        <c:showOutline val="1"/>
        <c:showKeys val="1"/>
      </c:dTable>
    </c:plotArea>
    <c:plotVisOnly val="1"/>
    <c:dispBlanksAs val="gap"/>
    <c:showDLblsOverMax val="0"/>
  </c:chart>
  <c:txPr>
    <a:bodyPr/>
    <a:lstStyle/>
    <a:p>
      <a:pPr>
        <a:defRPr sz="12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IN" sz="1440" b="1" i="0" u="none" strike="noStrike" cap="all" baseline="0" dirty="0" smtClean="0">
                <a:effectLst/>
              </a:rPr>
              <a:t>Academic Performance Analysis</a:t>
            </a:r>
            <a:endParaRPr lang="en-US" dirty="0"/>
          </a:p>
        </c:rich>
      </c:tx>
      <c:layout/>
      <c:overlay val="0"/>
    </c:title>
    <c:autoTitleDeleted val="0"/>
    <c:plotArea>
      <c:layout/>
      <c:barChart>
        <c:barDir val="col"/>
        <c:grouping val="clustered"/>
        <c:varyColors val="0"/>
        <c:ser>
          <c:idx val="0"/>
          <c:order val="0"/>
          <c:tx>
            <c:strRef>
              <c:f>Sheet1!$B$1</c:f>
              <c:strCache>
                <c:ptCount val="1"/>
                <c:pt idx="0">
                  <c:v>Appeared</c:v>
                </c:pt>
              </c:strCache>
            </c:strRef>
          </c:tx>
          <c:invertIfNegative val="0"/>
          <c:cat>
            <c:strRef>
              <c:f>Sheet1!$A$2:$A$6</c:f>
              <c:strCache>
                <c:ptCount val="5"/>
                <c:pt idx="0">
                  <c:v>Sarath Kumar</c:v>
                </c:pt>
                <c:pt idx="1">
                  <c:v>Sanath Kumar</c:v>
                </c:pt>
                <c:pt idx="2">
                  <c:v>Priyanka</c:v>
                </c:pt>
                <c:pt idx="3">
                  <c:v>P.Durga</c:v>
                </c:pt>
                <c:pt idx="4">
                  <c:v>Vairavan</c:v>
                </c:pt>
              </c:strCache>
            </c:strRef>
          </c:cat>
          <c:val>
            <c:numRef>
              <c:f>Sheet1!$B$2:$B$6</c:f>
              <c:numCache>
                <c:formatCode>General</c:formatCode>
                <c:ptCount val="5"/>
                <c:pt idx="0">
                  <c:v>7</c:v>
                </c:pt>
                <c:pt idx="1">
                  <c:v>7</c:v>
                </c:pt>
                <c:pt idx="2">
                  <c:v>7</c:v>
                </c:pt>
                <c:pt idx="3">
                  <c:v>10</c:v>
                </c:pt>
                <c:pt idx="4">
                  <c:v>11</c:v>
                </c:pt>
              </c:numCache>
            </c:numRef>
          </c:val>
        </c:ser>
        <c:ser>
          <c:idx val="1"/>
          <c:order val="1"/>
          <c:tx>
            <c:strRef>
              <c:f>Sheet1!$C$1</c:f>
              <c:strCache>
                <c:ptCount val="1"/>
                <c:pt idx="0">
                  <c:v>Cleared</c:v>
                </c:pt>
              </c:strCache>
            </c:strRef>
          </c:tx>
          <c:invertIfNegative val="0"/>
          <c:cat>
            <c:strRef>
              <c:f>Sheet1!$A$2:$A$6</c:f>
              <c:strCache>
                <c:ptCount val="5"/>
                <c:pt idx="0">
                  <c:v>Sarath Kumar</c:v>
                </c:pt>
                <c:pt idx="1">
                  <c:v>Sanath Kumar</c:v>
                </c:pt>
                <c:pt idx="2">
                  <c:v>Priyanka</c:v>
                </c:pt>
                <c:pt idx="3">
                  <c:v>P.Durga</c:v>
                </c:pt>
                <c:pt idx="4">
                  <c:v>Vairavan</c:v>
                </c:pt>
              </c:strCache>
            </c:strRef>
          </c:cat>
          <c:val>
            <c:numRef>
              <c:f>Sheet1!$C$2:$C$6</c:f>
              <c:numCache>
                <c:formatCode>General</c:formatCode>
                <c:ptCount val="5"/>
                <c:pt idx="0">
                  <c:v>7</c:v>
                </c:pt>
                <c:pt idx="1">
                  <c:v>7</c:v>
                </c:pt>
                <c:pt idx="2">
                  <c:v>7</c:v>
                </c:pt>
                <c:pt idx="3">
                  <c:v>10</c:v>
                </c:pt>
                <c:pt idx="4">
                  <c:v>10</c:v>
                </c:pt>
              </c:numCache>
            </c:numRef>
          </c:val>
        </c:ser>
        <c:dLbls>
          <c:showLegendKey val="0"/>
          <c:showVal val="0"/>
          <c:showCatName val="0"/>
          <c:showSerName val="0"/>
          <c:showPercent val="0"/>
          <c:showBubbleSize val="0"/>
        </c:dLbls>
        <c:gapWidth val="150"/>
        <c:axId val="175934080"/>
        <c:axId val="175939968"/>
      </c:barChart>
      <c:catAx>
        <c:axId val="175934080"/>
        <c:scaling>
          <c:orientation val="minMax"/>
        </c:scaling>
        <c:delete val="0"/>
        <c:axPos val="b"/>
        <c:numFmt formatCode="General" sourceLinked="1"/>
        <c:majorTickMark val="none"/>
        <c:minorTickMark val="none"/>
        <c:tickLblPos val="nextTo"/>
        <c:crossAx val="175939968"/>
        <c:crosses val="autoZero"/>
        <c:auto val="1"/>
        <c:lblAlgn val="ctr"/>
        <c:lblOffset val="100"/>
        <c:noMultiLvlLbl val="0"/>
      </c:catAx>
      <c:valAx>
        <c:axId val="175939968"/>
        <c:scaling>
          <c:orientation val="minMax"/>
        </c:scaling>
        <c:delete val="0"/>
        <c:axPos val="l"/>
        <c:majorGridlines>
          <c:spPr>
            <a:ln>
              <a:solidFill>
                <a:schemeClr val="tx1"/>
              </a:solidFill>
            </a:ln>
          </c:spPr>
        </c:majorGridlines>
        <c:title>
          <c:tx>
            <c:rich>
              <a:bodyPr/>
              <a:lstStyle/>
              <a:p>
                <a:pPr>
                  <a:defRPr/>
                </a:pPr>
                <a:r>
                  <a:rPr lang="en-US" dirty="0" smtClean="0"/>
                  <a:t>Total no. of papers</a:t>
                </a:r>
                <a:endParaRPr lang="en-US" dirty="0"/>
              </a:p>
            </c:rich>
          </c:tx>
          <c:layout/>
          <c:overlay val="0"/>
        </c:title>
        <c:numFmt formatCode="General" sourceLinked="1"/>
        <c:majorTickMark val="none"/>
        <c:minorTickMark val="none"/>
        <c:tickLblPos val="nextTo"/>
        <c:crossAx val="175934080"/>
        <c:crosses val="autoZero"/>
        <c:crossBetween val="between"/>
      </c:valAx>
      <c:dTable>
        <c:showHorzBorder val="1"/>
        <c:showVertBorder val="1"/>
        <c:showOutline val="1"/>
        <c:showKeys val="1"/>
      </c:dTable>
    </c:plotArea>
    <c:plotVisOnly val="1"/>
    <c:dispBlanksAs val="gap"/>
    <c:showDLblsOverMax val="0"/>
  </c:chart>
  <c:txPr>
    <a:bodyPr/>
    <a:lstStyle/>
    <a:p>
      <a:pPr>
        <a:defRPr sz="12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IN" sz="1440" b="1" i="0" u="none" strike="noStrike" cap="all" baseline="0" dirty="0" smtClean="0"/>
              <a:t>Academic Performance Analysis</a:t>
            </a:r>
            <a:endParaRPr lang="en-US" dirty="0"/>
          </a:p>
        </c:rich>
      </c:tx>
      <c:layout>
        <c:manualLayout>
          <c:xMode val="edge"/>
          <c:yMode val="edge"/>
          <c:x val="0.30861239043232802"/>
          <c:y val="1.4828543506207166E-2"/>
        </c:manualLayout>
      </c:layout>
      <c:overlay val="0"/>
    </c:title>
    <c:autoTitleDeleted val="0"/>
    <c:plotArea>
      <c:layout/>
      <c:barChart>
        <c:barDir val="col"/>
        <c:grouping val="clustered"/>
        <c:varyColors val="0"/>
        <c:ser>
          <c:idx val="0"/>
          <c:order val="0"/>
          <c:tx>
            <c:strRef>
              <c:f>Sheet1!$B$1</c:f>
              <c:strCache>
                <c:ptCount val="1"/>
                <c:pt idx="0">
                  <c:v>Appeared</c:v>
                </c:pt>
              </c:strCache>
            </c:strRef>
          </c:tx>
          <c:invertIfNegative val="0"/>
          <c:cat>
            <c:strRef>
              <c:f>Sheet1!$A$2:$A$3</c:f>
              <c:strCache>
                <c:ptCount val="2"/>
                <c:pt idx="0">
                  <c:v>Veera  Muthu.B
</c:v>
                </c:pt>
                <c:pt idx="1">
                  <c:v>Surya.M
</c:v>
                </c:pt>
              </c:strCache>
            </c:strRef>
          </c:cat>
          <c:val>
            <c:numRef>
              <c:f>Sheet1!$B$2:$B$3</c:f>
              <c:numCache>
                <c:formatCode>General</c:formatCode>
                <c:ptCount val="2"/>
                <c:pt idx="0">
                  <c:v>9</c:v>
                </c:pt>
                <c:pt idx="1">
                  <c:v>9</c:v>
                </c:pt>
              </c:numCache>
            </c:numRef>
          </c:val>
        </c:ser>
        <c:ser>
          <c:idx val="1"/>
          <c:order val="1"/>
          <c:tx>
            <c:strRef>
              <c:f>Sheet1!$C$1</c:f>
              <c:strCache>
                <c:ptCount val="1"/>
                <c:pt idx="0">
                  <c:v>Cleared</c:v>
                </c:pt>
              </c:strCache>
            </c:strRef>
          </c:tx>
          <c:invertIfNegative val="0"/>
          <c:cat>
            <c:strRef>
              <c:f>Sheet1!$A$2:$A$3</c:f>
              <c:strCache>
                <c:ptCount val="2"/>
                <c:pt idx="0">
                  <c:v>Veera  Muthu.B
</c:v>
                </c:pt>
                <c:pt idx="1">
                  <c:v>Surya.M
</c:v>
                </c:pt>
              </c:strCache>
            </c:strRef>
          </c:cat>
          <c:val>
            <c:numRef>
              <c:f>Sheet1!$C$2:$C$3</c:f>
              <c:numCache>
                <c:formatCode>General</c:formatCode>
                <c:ptCount val="2"/>
                <c:pt idx="0">
                  <c:v>8</c:v>
                </c:pt>
                <c:pt idx="1">
                  <c:v>9</c:v>
                </c:pt>
              </c:numCache>
            </c:numRef>
          </c:val>
        </c:ser>
        <c:dLbls>
          <c:showLegendKey val="0"/>
          <c:showVal val="0"/>
          <c:showCatName val="0"/>
          <c:showSerName val="0"/>
          <c:showPercent val="0"/>
          <c:showBubbleSize val="0"/>
        </c:dLbls>
        <c:gapWidth val="150"/>
        <c:axId val="175449600"/>
        <c:axId val="175451136"/>
      </c:barChart>
      <c:catAx>
        <c:axId val="175449600"/>
        <c:scaling>
          <c:orientation val="minMax"/>
        </c:scaling>
        <c:delete val="0"/>
        <c:axPos val="b"/>
        <c:numFmt formatCode="General" sourceLinked="1"/>
        <c:majorTickMark val="none"/>
        <c:minorTickMark val="none"/>
        <c:tickLblPos val="nextTo"/>
        <c:crossAx val="175451136"/>
        <c:crosses val="autoZero"/>
        <c:auto val="1"/>
        <c:lblAlgn val="ctr"/>
        <c:lblOffset val="100"/>
        <c:noMultiLvlLbl val="0"/>
      </c:catAx>
      <c:valAx>
        <c:axId val="175451136"/>
        <c:scaling>
          <c:orientation val="minMax"/>
          <c:max val="12"/>
          <c:min val="0"/>
        </c:scaling>
        <c:delete val="0"/>
        <c:axPos val="l"/>
        <c:majorGridlines>
          <c:spPr>
            <a:ln>
              <a:solidFill>
                <a:schemeClr val="tx1"/>
              </a:solidFill>
            </a:ln>
          </c:spPr>
        </c:majorGridlines>
        <c:title>
          <c:tx>
            <c:rich>
              <a:bodyPr/>
              <a:lstStyle/>
              <a:p>
                <a:pPr>
                  <a:defRPr/>
                </a:pPr>
                <a:r>
                  <a:rPr lang="en-US" dirty="0" smtClean="0"/>
                  <a:t>No. of papers appeared</a:t>
                </a:r>
                <a:r>
                  <a:rPr lang="en-US" baseline="0" dirty="0" smtClean="0"/>
                  <a:t> in exams</a:t>
                </a:r>
                <a:endParaRPr lang="en-US" dirty="0"/>
              </a:p>
            </c:rich>
          </c:tx>
          <c:layout/>
          <c:overlay val="0"/>
        </c:title>
        <c:numFmt formatCode="General" sourceLinked="1"/>
        <c:majorTickMark val="none"/>
        <c:minorTickMark val="none"/>
        <c:tickLblPos val="nextTo"/>
        <c:crossAx val="175449600"/>
        <c:crosses val="autoZero"/>
        <c:crossBetween val="between"/>
      </c:valAx>
      <c:dTable>
        <c:showHorzBorder val="1"/>
        <c:showVertBorder val="1"/>
        <c:showOutline val="1"/>
        <c:showKeys val="1"/>
      </c:dTable>
    </c:plotArea>
    <c:plotVisOnly val="1"/>
    <c:dispBlanksAs val="gap"/>
    <c:showDLblsOverMax val="0"/>
  </c:chart>
  <c:txPr>
    <a:bodyPr/>
    <a:lstStyle/>
    <a:p>
      <a:pPr>
        <a:defRPr sz="12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IN" sz="1440" b="1" i="0" u="none" strike="noStrike" cap="all" baseline="0" dirty="0" smtClean="0">
                <a:effectLst/>
              </a:rPr>
              <a:t>Academic Performance Analysis</a:t>
            </a:r>
            <a:endParaRPr lang="en-US" dirty="0"/>
          </a:p>
        </c:rich>
      </c:tx>
      <c:overlay val="0"/>
    </c:title>
    <c:autoTitleDeleted val="0"/>
    <c:plotArea>
      <c:layout/>
      <c:barChart>
        <c:barDir val="col"/>
        <c:grouping val="clustered"/>
        <c:varyColors val="0"/>
        <c:ser>
          <c:idx val="0"/>
          <c:order val="0"/>
          <c:tx>
            <c:strRef>
              <c:f>Sheet1!$B$1</c:f>
              <c:strCache>
                <c:ptCount val="1"/>
                <c:pt idx="0">
                  <c:v>Appeared</c:v>
                </c:pt>
              </c:strCache>
            </c:strRef>
          </c:tx>
          <c:invertIfNegative val="0"/>
          <c:cat>
            <c:strRef>
              <c:f>Sheet1!$A$2:$A$11</c:f>
              <c:strCache>
                <c:ptCount val="10"/>
                <c:pt idx="0">
                  <c:v>Giritharganesh.J</c:v>
                </c:pt>
                <c:pt idx="1">
                  <c:v>Mohamed Abdullah</c:v>
                </c:pt>
                <c:pt idx="2">
                  <c:v>Harish Kumar.D</c:v>
                </c:pt>
                <c:pt idx="3">
                  <c:v>Saravanan.V</c:v>
                </c:pt>
                <c:pt idx="4">
                  <c:v>Clement Ruban.J</c:v>
                </c:pt>
                <c:pt idx="5">
                  <c:v>Galil Ahamed.R
</c:v>
                </c:pt>
                <c:pt idx="6">
                  <c:v>Vijay.V.S</c:v>
                </c:pt>
                <c:pt idx="7">
                  <c:v>Gurunathan.S</c:v>
                </c:pt>
                <c:pt idx="8">
                  <c:v>Venkatesh.P</c:v>
                </c:pt>
                <c:pt idx="9">
                  <c:v>Viswanathan</c:v>
                </c:pt>
              </c:strCache>
            </c:strRef>
          </c:cat>
          <c:val>
            <c:numRef>
              <c:f>Sheet1!$B$2:$B$11</c:f>
              <c:numCache>
                <c:formatCode>General</c:formatCode>
                <c:ptCount val="10"/>
                <c:pt idx="0">
                  <c:v>9</c:v>
                </c:pt>
                <c:pt idx="1">
                  <c:v>11</c:v>
                </c:pt>
                <c:pt idx="2">
                  <c:v>7</c:v>
                </c:pt>
                <c:pt idx="3">
                  <c:v>18</c:v>
                </c:pt>
                <c:pt idx="4">
                  <c:v>11</c:v>
                </c:pt>
                <c:pt idx="5" formatCode="0">
                  <c:v>8</c:v>
                </c:pt>
                <c:pt idx="6" formatCode="0">
                  <c:v>13</c:v>
                </c:pt>
                <c:pt idx="7" formatCode="0">
                  <c:v>12</c:v>
                </c:pt>
                <c:pt idx="8" formatCode="0">
                  <c:v>11</c:v>
                </c:pt>
                <c:pt idx="9" formatCode="0">
                  <c:v>9</c:v>
                </c:pt>
              </c:numCache>
            </c:numRef>
          </c:val>
        </c:ser>
        <c:ser>
          <c:idx val="1"/>
          <c:order val="1"/>
          <c:tx>
            <c:strRef>
              <c:f>Sheet1!$C$1</c:f>
              <c:strCache>
                <c:ptCount val="1"/>
                <c:pt idx="0">
                  <c:v>Cleared</c:v>
                </c:pt>
              </c:strCache>
            </c:strRef>
          </c:tx>
          <c:invertIfNegative val="0"/>
          <c:cat>
            <c:strRef>
              <c:f>Sheet1!$A$2:$A$11</c:f>
              <c:strCache>
                <c:ptCount val="10"/>
                <c:pt idx="0">
                  <c:v>Giritharganesh.J</c:v>
                </c:pt>
                <c:pt idx="1">
                  <c:v>Mohamed Abdullah</c:v>
                </c:pt>
                <c:pt idx="2">
                  <c:v>Harish Kumar.D</c:v>
                </c:pt>
                <c:pt idx="3">
                  <c:v>Saravanan.V</c:v>
                </c:pt>
                <c:pt idx="4">
                  <c:v>Clement Ruban.J</c:v>
                </c:pt>
                <c:pt idx="5">
                  <c:v>Galil Ahamed.R
</c:v>
                </c:pt>
                <c:pt idx="6">
                  <c:v>Vijay.V.S</c:v>
                </c:pt>
                <c:pt idx="7">
                  <c:v>Gurunathan.S</c:v>
                </c:pt>
                <c:pt idx="8">
                  <c:v>Venkatesh.P</c:v>
                </c:pt>
                <c:pt idx="9">
                  <c:v>Viswanathan</c:v>
                </c:pt>
              </c:strCache>
            </c:strRef>
          </c:cat>
          <c:val>
            <c:numRef>
              <c:f>Sheet1!$C$2:$C$11</c:f>
              <c:numCache>
                <c:formatCode>General</c:formatCode>
                <c:ptCount val="10"/>
                <c:pt idx="0">
                  <c:v>9</c:v>
                </c:pt>
                <c:pt idx="1">
                  <c:v>7</c:v>
                </c:pt>
                <c:pt idx="2">
                  <c:v>7</c:v>
                </c:pt>
                <c:pt idx="3">
                  <c:v>15</c:v>
                </c:pt>
                <c:pt idx="4">
                  <c:v>10</c:v>
                </c:pt>
                <c:pt idx="5">
                  <c:v>8</c:v>
                </c:pt>
                <c:pt idx="6">
                  <c:v>10</c:v>
                </c:pt>
                <c:pt idx="7">
                  <c:v>11</c:v>
                </c:pt>
                <c:pt idx="8" formatCode="0">
                  <c:v>10</c:v>
                </c:pt>
                <c:pt idx="9" formatCode="0">
                  <c:v>8</c:v>
                </c:pt>
              </c:numCache>
            </c:numRef>
          </c:val>
        </c:ser>
        <c:dLbls>
          <c:showLegendKey val="0"/>
          <c:showVal val="0"/>
          <c:showCatName val="0"/>
          <c:showSerName val="0"/>
          <c:showPercent val="0"/>
          <c:showBubbleSize val="0"/>
        </c:dLbls>
        <c:gapWidth val="150"/>
        <c:axId val="175423872"/>
        <c:axId val="175425408"/>
      </c:barChart>
      <c:catAx>
        <c:axId val="175423872"/>
        <c:scaling>
          <c:orientation val="minMax"/>
        </c:scaling>
        <c:delete val="0"/>
        <c:axPos val="b"/>
        <c:numFmt formatCode="General" sourceLinked="1"/>
        <c:majorTickMark val="none"/>
        <c:minorTickMark val="none"/>
        <c:tickLblPos val="nextTo"/>
        <c:crossAx val="175425408"/>
        <c:crosses val="autoZero"/>
        <c:auto val="1"/>
        <c:lblAlgn val="ctr"/>
        <c:lblOffset val="100"/>
        <c:noMultiLvlLbl val="0"/>
      </c:catAx>
      <c:valAx>
        <c:axId val="175425408"/>
        <c:scaling>
          <c:orientation val="minMax"/>
        </c:scaling>
        <c:delete val="0"/>
        <c:axPos val="l"/>
        <c:majorGridlines>
          <c:spPr>
            <a:ln>
              <a:solidFill>
                <a:schemeClr val="tx1"/>
              </a:solidFill>
            </a:ln>
          </c:spPr>
        </c:majorGridlines>
        <c:title>
          <c:tx>
            <c:rich>
              <a:bodyPr/>
              <a:lstStyle/>
              <a:p>
                <a:pPr>
                  <a:defRPr/>
                </a:pPr>
                <a:r>
                  <a:rPr lang="en-US" dirty="0" smtClean="0"/>
                  <a:t>Total no. of papers</a:t>
                </a:r>
                <a:endParaRPr lang="en-US" dirty="0"/>
              </a:p>
            </c:rich>
          </c:tx>
          <c:overlay val="0"/>
        </c:title>
        <c:numFmt formatCode="General" sourceLinked="1"/>
        <c:majorTickMark val="none"/>
        <c:minorTickMark val="none"/>
        <c:tickLblPos val="nextTo"/>
        <c:crossAx val="175423872"/>
        <c:crosses val="autoZero"/>
        <c:crossBetween val="between"/>
      </c:valAx>
      <c:dTable>
        <c:showHorzBorder val="1"/>
        <c:showVertBorder val="1"/>
        <c:showOutline val="1"/>
        <c:showKeys val="1"/>
      </c:dTable>
    </c:plotArea>
    <c:plotVisOnly val="1"/>
    <c:dispBlanksAs val="gap"/>
    <c:showDLblsOverMax val="0"/>
  </c:chart>
  <c:txPr>
    <a:bodyPr/>
    <a:lstStyle/>
    <a:p>
      <a:pPr>
        <a:defRPr sz="1200"/>
      </a:pPr>
      <a:endParaRPr lang="en-US"/>
    </a:p>
  </c:txPr>
  <c:externalData r:id="rId1">
    <c:autoUpdate val="0"/>
  </c:externalData>
</c:chartSpace>
</file>

<file path=ppt/diagrams/_rels/data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 Id="rId4" Type="http://schemas.openxmlformats.org/officeDocument/2006/relationships/image" Target="../media/image9.jpeg"/></Relationships>
</file>

<file path=ppt/diagrams/_rels/data2.xml.rels><?xml version="1.0" encoding="UTF-8" standalone="yes"?>
<Relationships xmlns="http://schemas.openxmlformats.org/package/2006/relationships"><Relationship Id="rId1" Type="http://schemas.openxmlformats.org/officeDocument/2006/relationships/image" Target="../media/image12.jpeg"/></Relationships>
</file>

<file path=ppt/diagrams/colors1.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D5095C-E260-45E4-85A8-FA58B906DDB0}" type="doc">
      <dgm:prSet loTypeId="urn:microsoft.com/office/officeart/2008/layout/CircularPictureCallout" loCatId="picture" qsTypeId="urn:microsoft.com/office/officeart/2005/8/quickstyle/simple1" qsCatId="simple" csTypeId="urn:microsoft.com/office/officeart/2005/8/colors/accent4_5" csCatId="accent4" phldr="1"/>
      <dgm:spPr/>
      <dgm:t>
        <a:bodyPr/>
        <a:lstStyle/>
        <a:p>
          <a:endParaRPr lang="en-US"/>
        </a:p>
      </dgm:t>
    </dgm:pt>
    <dgm:pt modelId="{822F796D-62AB-4C29-9F00-20E9BCD417C7}">
      <dgm:prSet phldrT="[Text]" phldr="1"/>
      <dgm:spPr/>
      <dgm:t>
        <a:bodyPr/>
        <a:lstStyle/>
        <a:p>
          <a:endParaRPr lang="en-US"/>
        </a:p>
      </dgm:t>
    </dgm:pt>
    <dgm:pt modelId="{09212442-6972-4053-875C-62D1BB66D59F}" type="parTrans" cxnId="{2F31E80F-82AE-4CC3-A8E7-59A7A61A8049}">
      <dgm:prSet/>
      <dgm:spPr/>
      <dgm:t>
        <a:bodyPr/>
        <a:lstStyle/>
        <a:p>
          <a:endParaRPr lang="en-US"/>
        </a:p>
      </dgm:t>
    </dgm:pt>
    <dgm:pt modelId="{A5DF13BA-BDF1-4DCF-846D-220D0C394AC2}" type="sibTrans" cxnId="{2F31E80F-82AE-4CC3-A8E7-59A7A61A804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15000" b="-15000"/>
          </a:stretch>
        </a:blipFill>
      </dgm:spPr>
      <dgm:t>
        <a:bodyPr/>
        <a:lstStyle/>
        <a:p>
          <a:endParaRPr lang="en-US"/>
        </a:p>
      </dgm:t>
    </dgm:pt>
    <dgm:pt modelId="{BD722242-4100-4492-8110-65AE85DA39FC}">
      <dgm:prSet phldrT="[Text]" phldr="1"/>
      <dgm:spPr/>
      <dgm:t>
        <a:bodyPr/>
        <a:lstStyle/>
        <a:p>
          <a:endParaRPr lang="en-US"/>
        </a:p>
      </dgm:t>
    </dgm:pt>
    <dgm:pt modelId="{50C8719A-739A-4E41-BA9E-FF962376B103}" type="parTrans" cxnId="{F5DD1F37-2BB2-4C1B-B095-5A8A0D32238E}">
      <dgm:prSet/>
      <dgm:spPr/>
      <dgm:t>
        <a:bodyPr/>
        <a:lstStyle/>
        <a:p>
          <a:endParaRPr lang="en-US"/>
        </a:p>
      </dgm:t>
    </dgm:pt>
    <dgm:pt modelId="{B7BDDA46-CC01-42BF-A6AD-80DF4CBA9F0C}" type="sibTrans" cxnId="{F5DD1F37-2BB2-4C1B-B095-5A8A0D32238E}">
      <dgm:prSet/>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t="-15000" b="-15000"/>
          </a:stretch>
        </a:blipFill>
      </dgm:spPr>
      <dgm:t>
        <a:bodyPr/>
        <a:lstStyle/>
        <a:p>
          <a:endParaRPr lang="en-US"/>
        </a:p>
      </dgm:t>
    </dgm:pt>
    <dgm:pt modelId="{02B430F2-0219-4ECA-8F43-FB01F9941E7D}">
      <dgm:prSet phldrT="[Text]" phldr="1"/>
      <dgm:spPr/>
      <dgm:t>
        <a:bodyPr/>
        <a:lstStyle/>
        <a:p>
          <a:endParaRPr lang="en-US"/>
        </a:p>
      </dgm:t>
    </dgm:pt>
    <dgm:pt modelId="{1C3D6045-B95B-4505-8B3C-3899E811979F}" type="parTrans" cxnId="{844F6C79-ECE7-4843-A582-2680946C2703}">
      <dgm:prSet/>
      <dgm:spPr/>
      <dgm:t>
        <a:bodyPr/>
        <a:lstStyle/>
        <a:p>
          <a:endParaRPr lang="en-US"/>
        </a:p>
      </dgm:t>
    </dgm:pt>
    <dgm:pt modelId="{52BD7323-0BBB-42CC-87A8-491D9583C3BD}" type="sibTrans" cxnId="{844F6C79-ECE7-4843-A582-2680946C2703}">
      <dgm:prSet/>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t="-15000" b="-15000"/>
          </a:stretch>
        </a:blipFill>
      </dgm:spPr>
      <dgm:t>
        <a:bodyPr/>
        <a:lstStyle/>
        <a:p>
          <a:endParaRPr lang="en-US"/>
        </a:p>
      </dgm:t>
    </dgm:pt>
    <dgm:pt modelId="{73EF16F8-9444-4CEF-80B7-C21992767BEF}">
      <dgm:prSet phldrT="[Text]"/>
      <dgm:spPr/>
      <dgm:t>
        <a:bodyPr/>
        <a:lstStyle/>
        <a:p>
          <a:r>
            <a:rPr lang="en-US" b="1" dirty="0" smtClean="0">
              <a:solidFill>
                <a:srgbClr val="7030A0"/>
              </a:solidFill>
            </a:rPr>
            <a:t>Live Life by Dr. </a:t>
          </a:r>
          <a:r>
            <a:rPr lang="en-US" b="1" dirty="0" err="1" smtClean="0">
              <a:solidFill>
                <a:srgbClr val="7030A0"/>
              </a:solidFill>
            </a:rPr>
            <a:t>Kannan</a:t>
          </a:r>
          <a:r>
            <a:rPr lang="en-US" b="1" dirty="0" smtClean="0">
              <a:solidFill>
                <a:srgbClr val="7030A0"/>
              </a:solidFill>
            </a:rPr>
            <a:t> </a:t>
          </a:r>
          <a:r>
            <a:rPr lang="en-US" b="1" dirty="0" err="1" smtClean="0">
              <a:solidFill>
                <a:srgbClr val="7030A0"/>
              </a:solidFill>
            </a:rPr>
            <a:t>Gireesh</a:t>
          </a:r>
          <a:r>
            <a:rPr lang="en-US" b="1" dirty="0" smtClean="0">
              <a:solidFill>
                <a:srgbClr val="7030A0"/>
              </a:solidFill>
            </a:rPr>
            <a:t>, M.D</a:t>
          </a:r>
          <a:endParaRPr lang="en-US" b="1" dirty="0">
            <a:solidFill>
              <a:srgbClr val="7030A0"/>
            </a:solidFill>
          </a:endParaRPr>
        </a:p>
      </dgm:t>
    </dgm:pt>
    <dgm:pt modelId="{B20FE028-82EC-47B0-9EC9-330266A2B4E1}" type="sibTrans" cxnId="{27F20B96-1192-48D9-B42D-2A9133AB4A52}">
      <dgm:prSet/>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t="-1000" b="-1000"/>
          </a:stretch>
        </a:blipFill>
      </dgm:spPr>
      <dgm:t>
        <a:bodyPr/>
        <a:lstStyle/>
        <a:p>
          <a:endParaRPr lang="en-US"/>
        </a:p>
      </dgm:t>
    </dgm:pt>
    <dgm:pt modelId="{EAADE94A-6D10-48DA-B860-6BC85287CF00}" type="parTrans" cxnId="{27F20B96-1192-48D9-B42D-2A9133AB4A52}">
      <dgm:prSet/>
      <dgm:spPr/>
      <dgm:t>
        <a:bodyPr/>
        <a:lstStyle/>
        <a:p>
          <a:endParaRPr lang="en-US"/>
        </a:p>
      </dgm:t>
    </dgm:pt>
    <dgm:pt modelId="{D387AF53-D764-4BD2-B8FE-289BC484E7DE}" type="pres">
      <dgm:prSet presAssocID="{12D5095C-E260-45E4-85A8-FA58B906DDB0}" presName="Name0" presStyleCnt="0">
        <dgm:presLayoutVars>
          <dgm:chMax val="7"/>
          <dgm:chPref val="7"/>
          <dgm:dir/>
        </dgm:presLayoutVars>
      </dgm:prSet>
      <dgm:spPr/>
      <dgm:t>
        <a:bodyPr/>
        <a:lstStyle/>
        <a:p>
          <a:endParaRPr lang="en-US"/>
        </a:p>
      </dgm:t>
    </dgm:pt>
    <dgm:pt modelId="{E2837484-26A1-4C38-95E1-22117BB2055F}" type="pres">
      <dgm:prSet presAssocID="{12D5095C-E260-45E4-85A8-FA58B906DDB0}" presName="Name1" presStyleCnt="0"/>
      <dgm:spPr/>
    </dgm:pt>
    <dgm:pt modelId="{A6D83B96-BED8-41F4-B55C-B9BA26A21CC5}" type="pres">
      <dgm:prSet presAssocID="{B20FE028-82EC-47B0-9EC9-330266A2B4E1}" presName="picture_1" presStyleCnt="0"/>
      <dgm:spPr/>
    </dgm:pt>
    <dgm:pt modelId="{E9998FA4-FD41-4885-A07B-DA09A079483C}" type="pres">
      <dgm:prSet presAssocID="{B20FE028-82EC-47B0-9EC9-330266A2B4E1}" presName="pictureRepeatNode" presStyleLbl="alignImgPlace1" presStyleIdx="0" presStyleCnt="4"/>
      <dgm:spPr/>
      <dgm:t>
        <a:bodyPr/>
        <a:lstStyle/>
        <a:p>
          <a:endParaRPr lang="en-US"/>
        </a:p>
      </dgm:t>
    </dgm:pt>
    <dgm:pt modelId="{8A8C64D3-8012-49DF-901F-80136849AABB}" type="pres">
      <dgm:prSet presAssocID="{73EF16F8-9444-4CEF-80B7-C21992767BEF}" presName="text_1" presStyleLbl="node1" presStyleIdx="0" presStyleCnt="0" custFlipVert="0" custScaleX="222916" custScaleY="49848" custLinFactY="100000" custLinFactNeighborX="-10786" custLinFactNeighborY="124572">
        <dgm:presLayoutVars>
          <dgm:bulletEnabled val="1"/>
        </dgm:presLayoutVars>
      </dgm:prSet>
      <dgm:spPr/>
      <dgm:t>
        <a:bodyPr/>
        <a:lstStyle/>
        <a:p>
          <a:endParaRPr lang="en-US"/>
        </a:p>
      </dgm:t>
    </dgm:pt>
    <dgm:pt modelId="{9695FBA8-543E-4D03-92DA-30AE33F6AC35}" type="pres">
      <dgm:prSet presAssocID="{A5DF13BA-BDF1-4DCF-846D-220D0C394AC2}" presName="picture_2" presStyleCnt="0"/>
      <dgm:spPr/>
    </dgm:pt>
    <dgm:pt modelId="{776AB349-544A-43CD-8D39-D4C4F59D9836}" type="pres">
      <dgm:prSet presAssocID="{A5DF13BA-BDF1-4DCF-846D-220D0C394AC2}" presName="pictureRepeatNode" presStyleLbl="alignImgPlace1" presStyleIdx="1" presStyleCnt="4"/>
      <dgm:spPr/>
      <dgm:t>
        <a:bodyPr/>
        <a:lstStyle/>
        <a:p>
          <a:endParaRPr lang="en-US"/>
        </a:p>
      </dgm:t>
    </dgm:pt>
    <dgm:pt modelId="{BBD99940-1B5B-48C5-9833-85611C87B127}" type="pres">
      <dgm:prSet presAssocID="{822F796D-62AB-4C29-9F00-20E9BCD417C7}" presName="line_2" presStyleLbl="parChTrans1D1" presStyleIdx="0" presStyleCnt="3"/>
      <dgm:spPr/>
    </dgm:pt>
    <dgm:pt modelId="{CE8FED8B-DE3A-4EF9-9190-DA0CFC6562A0}" type="pres">
      <dgm:prSet presAssocID="{822F796D-62AB-4C29-9F00-20E9BCD417C7}" presName="textparent_2" presStyleLbl="node1" presStyleIdx="0" presStyleCnt="0"/>
      <dgm:spPr/>
    </dgm:pt>
    <dgm:pt modelId="{2584542C-11B4-4742-A84F-6037624785A8}" type="pres">
      <dgm:prSet presAssocID="{822F796D-62AB-4C29-9F00-20E9BCD417C7}" presName="text_2" presStyleLbl="revTx" presStyleIdx="0" presStyleCnt="3">
        <dgm:presLayoutVars>
          <dgm:bulletEnabled val="1"/>
        </dgm:presLayoutVars>
      </dgm:prSet>
      <dgm:spPr/>
      <dgm:t>
        <a:bodyPr/>
        <a:lstStyle/>
        <a:p>
          <a:endParaRPr lang="en-US"/>
        </a:p>
      </dgm:t>
    </dgm:pt>
    <dgm:pt modelId="{97003597-A87C-4120-BF47-12DF65E71688}" type="pres">
      <dgm:prSet presAssocID="{B7BDDA46-CC01-42BF-A6AD-80DF4CBA9F0C}" presName="picture_3" presStyleCnt="0"/>
      <dgm:spPr/>
    </dgm:pt>
    <dgm:pt modelId="{4B72AA7E-4E3B-4C5E-8A55-D2F7CEEBE32F}" type="pres">
      <dgm:prSet presAssocID="{B7BDDA46-CC01-42BF-A6AD-80DF4CBA9F0C}" presName="pictureRepeatNode" presStyleLbl="alignImgPlace1" presStyleIdx="2" presStyleCnt="4"/>
      <dgm:spPr/>
      <dgm:t>
        <a:bodyPr/>
        <a:lstStyle/>
        <a:p>
          <a:endParaRPr lang="en-US"/>
        </a:p>
      </dgm:t>
    </dgm:pt>
    <dgm:pt modelId="{05637FF9-6FF9-49D4-8A75-6DB8945AA913}" type="pres">
      <dgm:prSet presAssocID="{BD722242-4100-4492-8110-65AE85DA39FC}" presName="line_3" presStyleLbl="parChTrans1D1" presStyleIdx="1" presStyleCnt="3"/>
      <dgm:spPr/>
    </dgm:pt>
    <dgm:pt modelId="{E8990AC2-726F-40AD-A693-E67B3EF7DFD0}" type="pres">
      <dgm:prSet presAssocID="{BD722242-4100-4492-8110-65AE85DA39FC}" presName="textparent_3" presStyleLbl="node1" presStyleIdx="0" presStyleCnt="0"/>
      <dgm:spPr/>
    </dgm:pt>
    <dgm:pt modelId="{8A4D7BAF-71F7-40CC-99D7-42B473AC7C64}" type="pres">
      <dgm:prSet presAssocID="{BD722242-4100-4492-8110-65AE85DA39FC}" presName="text_3" presStyleLbl="revTx" presStyleIdx="1" presStyleCnt="3">
        <dgm:presLayoutVars>
          <dgm:bulletEnabled val="1"/>
        </dgm:presLayoutVars>
      </dgm:prSet>
      <dgm:spPr/>
      <dgm:t>
        <a:bodyPr/>
        <a:lstStyle/>
        <a:p>
          <a:endParaRPr lang="en-US"/>
        </a:p>
      </dgm:t>
    </dgm:pt>
    <dgm:pt modelId="{231A1BAB-D401-4813-A79D-6A0243402E84}" type="pres">
      <dgm:prSet presAssocID="{52BD7323-0BBB-42CC-87A8-491D9583C3BD}" presName="picture_4" presStyleCnt="0"/>
      <dgm:spPr/>
    </dgm:pt>
    <dgm:pt modelId="{79A99C75-83B3-4D1B-911C-DE92E0A9DFAE}" type="pres">
      <dgm:prSet presAssocID="{52BD7323-0BBB-42CC-87A8-491D9583C3BD}" presName="pictureRepeatNode" presStyleLbl="alignImgPlace1" presStyleIdx="3" presStyleCnt="4"/>
      <dgm:spPr/>
      <dgm:t>
        <a:bodyPr/>
        <a:lstStyle/>
        <a:p>
          <a:endParaRPr lang="en-US"/>
        </a:p>
      </dgm:t>
    </dgm:pt>
    <dgm:pt modelId="{B0FA8E70-E5CD-44E2-992C-FE50FFCE9F4F}" type="pres">
      <dgm:prSet presAssocID="{02B430F2-0219-4ECA-8F43-FB01F9941E7D}" presName="line_4" presStyleLbl="parChTrans1D1" presStyleIdx="2" presStyleCnt="3"/>
      <dgm:spPr/>
    </dgm:pt>
    <dgm:pt modelId="{A3D48B7C-6F3B-41E3-964D-973A8A3A2577}" type="pres">
      <dgm:prSet presAssocID="{02B430F2-0219-4ECA-8F43-FB01F9941E7D}" presName="textparent_4" presStyleLbl="node1" presStyleIdx="0" presStyleCnt="0"/>
      <dgm:spPr/>
    </dgm:pt>
    <dgm:pt modelId="{9DFA22E9-08A4-409D-9ED1-D225F6839E37}" type="pres">
      <dgm:prSet presAssocID="{02B430F2-0219-4ECA-8F43-FB01F9941E7D}" presName="text_4" presStyleLbl="revTx" presStyleIdx="2" presStyleCnt="3">
        <dgm:presLayoutVars>
          <dgm:bulletEnabled val="1"/>
        </dgm:presLayoutVars>
      </dgm:prSet>
      <dgm:spPr/>
      <dgm:t>
        <a:bodyPr/>
        <a:lstStyle/>
        <a:p>
          <a:endParaRPr lang="en-US"/>
        </a:p>
      </dgm:t>
    </dgm:pt>
  </dgm:ptLst>
  <dgm:cxnLst>
    <dgm:cxn modelId="{C2C23BA5-D48B-4FB9-8EF7-874EB0FE37FC}" type="presOf" srcId="{12D5095C-E260-45E4-85A8-FA58B906DDB0}" destId="{D387AF53-D764-4BD2-B8FE-289BC484E7DE}" srcOrd="0" destOrd="0" presId="urn:microsoft.com/office/officeart/2008/layout/CircularPictureCallout"/>
    <dgm:cxn modelId="{A94464D3-850B-4F59-A33A-D062D4472405}" type="presOf" srcId="{822F796D-62AB-4C29-9F00-20E9BCD417C7}" destId="{2584542C-11B4-4742-A84F-6037624785A8}" srcOrd="0" destOrd="0" presId="urn:microsoft.com/office/officeart/2008/layout/CircularPictureCallout"/>
    <dgm:cxn modelId="{27F20B96-1192-48D9-B42D-2A9133AB4A52}" srcId="{12D5095C-E260-45E4-85A8-FA58B906DDB0}" destId="{73EF16F8-9444-4CEF-80B7-C21992767BEF}" srcOrd="0" destOrd="0" parTransId="{EAADE94A-6D10-48DA-B860-6BC85287CF00}" sibTransId="{B20FE028-82EC-47B0-9EC9-330266A2B4E1}"/>
    <dgm:cxn modelId="{C8ACFE8E-76F9-4849-B890-660637C62261}" type="presOf" srcId="{52BD7323-0BBB-42CC-87A8-491D9583C3BD}" destId="{79A99C75-83B3-4D1B-911C-DE92E0A9DFAE}" srcOrd="0" destOrd="0" presId="urn:microsoft.com/office/officeart/2008/layout/CircularPictureCallout"/>
    <dgm:cxn modelId="{2F31E80F-82AE-4CC3-A8E7-59A7A61A8049}" srcId="{12D5095C-E260-45E4-85A8-FA58B906DDB0}" destId="{822F796D-62AB-4C29-9F00-20E9BCD417C7}" srcOrd="1" destOrd="0" parTransId="{09212442-6972-4053-875C-62D1BB66D59F}" sibTransId="{A5DF13BA-BDF1-4DCF-846D-220D0C394AC2}"/>
    <dgm:cxn modelId="{A7A80F44-1479-436E-A662-94603CA3A40B}" type="presOf" srcId="{BD722242-4100-4492-8110-65AE85DA39FC}" destId="{8A4D7BAF-71F7-40CC-99D7-42B473AC7C64}" srcOrd="0" destOrd="0" presId="urn:microsoft.com/office/officeart/2008/layout/CircularPictureCallout"/>
    <dgm:cxn modelId="{C39741FA-39DE-401E-8ADC-1812504A91EF}" type="presOf" srcId="{B7BDDA46-CC01-42BF-A6AD-80DF4CBA9F0C}" destId="{4B72AA7E-4E3B-4C5E-8A55-D2F7CEEBE32F}" srcOrd="0" destOrd="0" presId="urn:microsoft.com/office/officeart/2008/layout/CircularPictureCallout"/>
    <dgm:cxn modelId="{844F6C79-ECE7-4843-A582-2680946C2703}" srcId="{12D5095C-E260-45E4-85A8-FA58B906DDB0}" destId="{02B430F2-0219-4ECA-8F43-FB01F9941E7D}" srcOrd="3" destOrd="0" parTransId="{1C3D6045-B95B-4505-8B3C-3899E811979F}" sibTransId="{52BD7323-0BBB-42CC-87A8-491D9583C3BD}"/>
    <dgm:cxn modelId="{97E77F0B-023F-490D-844E-9F5EA152C7E3}" type="presOf" srcId="{B20FE028-82EC-47B0-9EC9-330266A2B4E1}" destId="{E9998FA4-FD41-4885-A07B-DA09A079483C}" srcOrd="0" destOrd="0" presId="urn:microsoft.com/office/officeart/2008/layout/CircularPictureCallout"/>
    <dgm:cxn modelId="{44CB337D-9BDF-4982-A7FC-B1592EE3BAC7}" type="presOf" srcId="{A5DF13BA-BDF1-4DCF-846D-220D0C394AC2}" destId="{776AB349-544A-43CD-8D39-D4C4F59D9836}" srcOrd="0" destOrd="0" presId="urn:microsoft.com/office/officeart/2008/layout/CircularPictureCallout"/>
    <dgm:cxn modelId="{319189CE-8742-4975-8128-F3A1B87B901D}" type="presOf" srcId="{73EF16F8-9444-4CEF-80B7-C21992767BEF}" destId="{8A8C64D3-8012-49DF-901F-80136849AABB}" srcOrd="0" destOrd="0" presId="urn:microsoft.com/office/officeart/2008/layout/CircularPictureCallout"/>
    <dgm:cxn modelId="{F5DD1F37-2BB2-4C1B-B095-5A8A0D32238E}" srcId="{12D5095C-E260-45E4-85A8-FA58B906DDB0}" destId="{BD722242-4100-4492-8110-65AE85DA39FC}" srcOrd="2" destOrd="0" parTransId="{50C8719A-739A-4E41-BA9E-FF962376B103}" sibTransId="{B7BDDA46-CC01-42BF-A6AD-80DF4CBA9F0C}"/>
    <dgm:cxn modelId="{5704F1D2-66B5-4607-B3CC-E0B4C5552AB4}" type="presOf" srcId="{02B430F2-0219-4ECA-8F43-FB01F9941E7D}" destId="{9DFA22E9-08A4-409D-9ED1-D225F6839E37}" srcOrd="0" destOrd="0" presId="urn:microsoft.com/office/officeart/2008/layout/CircularPictureCallout"/>
    <dgm:cxn modelId="{CA21CE64-98C7-4AFE-A8D2-A237579BF96B}" type="presParOf" srcId="{D387AF53-D764-4BD2-B8FE-289BC484E7DE}" destId="{E2837484-26A1-4C38-95E1-22117BB2055F}" srcOrd="0" destOrd="0" presId="urn:microsoft.com/office/officeart/2008/layout/CircularPictureCallout"/>
    <dgm:cxn modelId="{762F8C69-A855-41AC-A9AE-D52629317CE2}" type="presParOf" srcId="{E2837484-26A1-4C38-95E1-22117BB2055F}" destId="{A6D83B96-BED8-41F4-B55C-B9BA26A21CC5}" srcOrd="0" destOrd="0" presId="urn:microsoft.com/office/officeart/2008/layout/CircularPictureCallout"/>
    <dgm:cxn modelId="{AD6EBD4B-93A1-42F5-8B99-C153E224C1B5}" type="presParOf" srcId="{A6D83B96-BED8-41F4-B55C-B9BA26A21CC5}" destId="{E9998FA4-FD41-4885-A07B-DA09A079483C}" srcOrd="0" destOrd="0" presId="urn:microsoft.com/office/officeart/2008/layout/CircularPictureCallout"/>
    <dgm:cxn modelId="{2F1A7F76-C04E-46DF-B87F-C82E50BFE7CC}" type="presParOf" srcId="{E2837484-26A1-4C38-95E1-22117BB2055F}" destId="{8A8C64D3-8012-49DF-901F-80136849AABB}" srcOrd="1" destOrd="0" presId="urn:microsoft.com/office/officeart/2008/layout/CircularPictureCallout"/>
    <dgm:cxn modelId="{AF8A03FF-DB13-437C-985B-0EC955B09F78}" type="presParOf" srcId="{E2837484-26A1-4C38-95E1-22117BB2055F}" destId="{9695FBA8-543E-4D03-92DA-30AE33F6AC35}" srcOrd="2" destOrd="0" presId="urn:microsoft.com/office/officeart/2008/layout/CircularPictureCallout"/>
    <dgm:cxn modelId="{405D9C02-57A1-4FAD-82ED-1AE729A3FABE}" type="presParOf" srcId="{9695FBA8-543E-4D03-92DA-30AE33F6AC35}" destId="{776AB349-544A-43CD-8D39-D4C4F59D9836}" srcOrd="0" destOrd="0" presId="urn:microsoft.com/office/officeart/2008/layout/CircularPictureCallout"/>
    <dgm:cxn modelId="{C1D6F3E3-BEC5-4B01-8591-C55EE4CAC4A8}" type="presParOf" srcId="{E2837484-26A1-4C38-95E1-22117BB2055F}" destId="{BBD99940-1B5B-48C5-9833-85611C87B127}" srcOrd="3" destOrd="0" presId="urn:microsoft.com/office/officeart/2008/layout/CircularPictureCallout"/>
    <dgm:cxn modelId="{97BAE412-94A7-4ABF-A327-5D74DCAABC74}" type="presParOf" srcId="{E2837484-26A1-4C38-95E1-22117BB2055F}" destId="{CE8FED8B-DE3A-4EF9-9190-DA0CFC6562A0}" srcOrd="4" destOrd="0" presId="urn:microsoft.com/office/officeart/2008/layout/CircularPictureCallout"/>
    <dgm:cxn modelId="{8D783D00-86F6-43E5-A227-A68D9E0C021E}" type="presParOf" srcId="{CE8FED8B-DE3A-4EF9-9190-DA0CFC6562A0}" destId="{2584542C-11B4-4742-A84F-6037624785A8}" srcOrd="0" destOrd="0" presId="urn:microsoft.com/office/officeart/2008/layout/CircularPictureCallout"/>
    <dgm:cxn modelId="{31FA47E4-15C2-409E-84B6-77285F97AF5A}" type="presParOf" srcId="{E2837484-26A1-4C38-95E1-22117BB2055F}" destId="{97003597-A87C-4120-BF47-12DF65E71688}" srcOrd="5" destOrd="0" presId="urn:microsoft.com/office/officeart/2008/layout/CircularPictureCallout"/>
    <dgm:cxn modelId="{2CDD9744-3EE3-4036-960C-FE017772235C}" type="presParOf" srcId="{97003597-A87C-4120-BF47-12DF65E71688}" destId="{4B72AA7E-4E3B-4C5E-8A55-D2F7CEEBE32F}" srcOrd="0" destOrd="0" presId="urn:microsoft.com/office/officeart/2008/layout/CircularPictureCallout"/>
    <dgm:cxn modelId="{E29E3EA9-4A7A-4FAD-8BE5-105C823FA693}" type="presParOf" srcId="{E2837484-26A1-4C38-95E1-22117BB2055F}" destId="{05637FF9-6FF9-49D4-8A75-6DB8945AA913}" srcOrd="6" destOrd="0" presId="urn:microsoft.com/office/officeart/2008/layout/CircularPictureCallout"/>
    <dgm:cxn modelId="{D6B86273-56A9-4F6E-ACDA-1EB58B4C0738}" type="presParOf" srcId="{E2837484-26A1-4C38-95E1-22117BB2055F}" destId="{E8990AC2-726F-40AD-A693-E67B3EF7DFD0}" srcOrd="7" destOrd="0" presId="urn:microsoft.com/office/officeart/2008/layout/CircularPictureCallout"/>
    <dgm:cxn modelId="{1ED20FBE-383D-473B-BDA5-D40113E246F6}" type="presParOf" srcId="{E8990AC2-726F-40AD-A693-E67B3EF7DFD0}" destId="{8A4D7BAF-71F7-40CC-99D7-42B473AC7C64}" srcOrd="0" destOrd="0" presId="urn:microsoft.com/office/officeart/2008/layout/CircularPictureCallout"/>
    <dgm:cxn modelId="{C4FB3AFA-AD56-484B-907D-CDEB17B41FC1}" type="presParOf" srcId="{E2837484-26A1-4C38-95E1-22117BB2055F}" destId="{231A1BAB-D401-4813-A79D-6A0243402E84}" srcOrd="8" destOrd="0" presId="urn:microsoft.com/office/officeart/2008/layout/CircularPictureCallout"/>
    <dgm:cxn modelId="{D53E60DE-1F30-4AFE-899A-5C854F1221F4}" type="presParOf" srcId="{231A1BAB-D401-4813-A79D-6A0243402E84}" destId="{79A99C75-83B3-4D1B-911C-DE92E0A9DFAE}" srcOrd="0" destOrd="0" presId="urn:microsoft.com/office/officeart/2008/layout/CircularPictureCallout"/>
    <dgm:cxn modelId="{0E260150-3B34-4F08-B102-DC9F707AE3E2}" type="presParOf" srcId="{E2837484-26A1-4C38-95E1-22117BB2055F}" destId="{B0FA8E70-E5CD-44E2-992C-FE50FFCE9F4F}" srcOrd="9" destOrd="0" presId="urn:microsoft.com/office/officeart/2008/layout/CircularPictureCallout"/>
    <dgm:cxn modelId="{C534FB41-325D-4543-B282-56529A54CDFE}" type="presParOf" srcId="{E2837484-26A1-4C38-95E1-22117BB2055F}" destId="{A3D48B7C-6F3B-41E3-964D-973A8A3A2577}" srcOrd="10" destOrd="0" presId="urn:microsoft.com/office/officeart/2008/layout/CircularPictureCallout"/>
    <dgm:cxn modelId="{420DE2CB-53C6-4316-A6EE-8ADD3249FAB9}" type="presParOf" srcId="{A3D48B7C-6F3B-41E3-964D-973A8A3A2577}" destId="{9DFA22E9-08A4-409D-9ED1-D225F6839E37}"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450B4EF-79AC-47B9-8081-0D9D7F4E1BB0}" type="doc">
      <dgm:prSet loTypeId="urn:microsoft.com/office/officeart/2009/3/layout/SnapshotPictureList" loCatId="picture" qsTypeId="urn:microsoft.com/office/officeart/2005/8/quickstyle/simple1" qsCatId="simple" csTypeId="urn:microsoft.com/office/officeart/2005/8/colors/accent1_2" csCatId="accent1" phldr="1"/>
      <dgm:spPr/>
      <dgm:t>
        <a:bodyPr/>
        <a:lstStyle/>
        <a:p>
          <a:endParaRPr lang="en-US"/>
        </a:p>
      </dgm:t>
    </dgm:pt>
    <dgm:pt modelId="{8BAB0478-00FE-4279-8D4D-9B21AADA912B}">
      <dgm:prSet phldrT="[Text]"/>
      <dgm:spPr/>
      <dgm:t>
        <a:bodyPr/>
        <a:lstStyle/>
        <a:p>
          <a:r>
            <a:rPr lang="en-US" b="1" dirty="0" smtClean="0">
              <a:solidFill>
                <a:srgbClr val="7030A0"/>
              </a:solidFill>
            </a:rPr>
            <a:t>Methodology of students counseling Program conducted by </a:t>
          </a:r>
          <a:r>
            <a:rPr lang="en-US" b="1" dirty="0" err="1" smtClean="0">
              <a:solidFill>
                <a:srgbClr val="7030A0"/>
              </a:solidFill>
            </a:rPr>
            <a:t>Dr.Kannan</a:t>
          </a:r>
          <a:r>
            <a:rPr lang="en-US" b="1" dirty="0" smtClean="0">
              <a:solidFill>
                <a:srgbClr val="7030A0"/>
              </a:solidFill>
            </a:rPr>
            <a:t> </a:t>
          </a:r>
          <a:r>
            <a:rPr lang="en-US" b="1" dirty="0" err="1" smtClean="0">
              <a:solidFill>
                <a:srgbClr val="7030A0"/>
              </a:solidFill>
            </a:rPr>
            <a:t>Gireesh</a:t>
          </a:r>
          <a:r>
            <a:rPr lang="en-US" b="1" dirty="0" smtClean="0">
              <a:solidFill>
                <a:srgbClr val="7030A0"/>
              </a:solidFill>
            </a:rPr>
            <a:t>, Director, Live Life </a:t>
          </a:r>
          <a:r>
            <a:rPr lang="en-US" b="1" dirty="0" err="1" smtClean="0">
              <a:solidFill>
                <a:srgbClr val="7030A0"/>
              </a:solidFill>
            </a:rPr>
            <a:t>Pvt</a:t>
          </a:r>
          <a:r>
            <a:rPr lang="en-US" b="1" dirty="0" smtClean="0">
              <a:solidFill>
                <a:srgbClr val="7030A0"/>
              </a:solidFill>
            </a:rPr>
            <a:t> Ltd., for staff members.</a:t>
          </a:r>
          <a:endParaRPr lang="en-US" b="1" dirty="0">
            <a:solidFill>
              <a:srgbClr val="7030A0"/>
            </a:solidFill>
          </a:endParaRPr>
        </a:p>
      </dgm:t>
    </dgm:pt>
    <dgm:pt modelId="{21BCAA27-CB1A-4CFC-8AB3-E4EFB0F3F8B9}" type="parTrans" cxnId="{57D736AD-2305-45F9-99E3-EAA7959E247B}">
      <dgm:prSet/>
      <dgm:spPr/>
      <dgm:t>
        <a:bodyPr/>
        <a:lstStyle/>
        <a:p>
          <a:endParaRPr lang="en-US"/>
        </a:p>
      </dgm:t>
    </dgm:pt>
    <dgm:pt modelId="{53125237-DD20-4279-A89A-D8329DE43E5A}" type="sibTrans" cxnId="{57D736AD-2305-45F9-99E3-EAA7959E247B}">
      <dgm:prSet/>
      <dgm:spPr/>
      <dgm:t>
        <a:bodyPr/>
        <a:lstStyle/>
        <a:p>
          <a:endParaRPr lang="en-US"/>
        </a:p>
      </dgm:t>
    </dgm:pt>
    <dgm:pt modelId="{BE6B1015-104F-4353-95EB-68E79E8680D3}" type="pres">
      <dgm:prSet presAssocID="{6450B4EF-79AC-47B9-8081-0D9D7F4E1BB0}" presName="Name0" presStyleCnt="0">
        <dgm:presLayoutVars>
          <dgm:chMax/>
          <dgm:chPref/>
          <dgm:dir/>
          <dgm:animLvl val="lvl"/>
        </dgm:presLayoutVars>
      </dgm:prSet>
      <dgm:spPr/>
      <dgm:t>
        <a:bodyPr/>
        <a:lstStyle/>
        <a:p>
          <a:endParaRPr lang="en-US"/>
        </a:p>
      </dgm:t>
    </dgm:pt>
    <dgm:pt modelId="{87064110-54EA-471F-ADF1-FF7AD7523F60}" type="pres">
      <dgm:prSet presAssocID="{8BAB0478-00FE-4279-8D4D-9B21AADA912B}" presName="composite" presStyleCnt="0"/>
      <dgm:spPr/>
    </dgm:pt>
    <dgm:pt modelId="{9AE2C450-022D-4FD5-A64D-BF08FCEFE078}" type="pres">
      <dgm:prSet presAssocID="{8BAB0478-00FE-4279-8D4D-9B21AADA912B}" presName="ParentAccentShape" presStyleLbl="trBgShp" presStyleIdx="0" presStyleCnt="1"/>
      <dgm:spPr/>
    </dgm:pt>
    <dgm:pt modelId="{A2F1026B-3C80-49C9-B479-C7EE506AFDC2}" type="pres">
      <dgm:prSet presAssocID="{8BAB0478-00FE-4279-8D4D-9B21AADA912B}" presName="ParentText" presStyleLbl="revTx" presStyleIdx="0" presStyleCnt="2" custScaleX="191381" custScaleY="232645" custLinFactY="133735" custLinFactNeighborX="-6615" custLinFactNeighborY="200000">
        <dgm:presLayoutVars>
          <dgm:chMax val="1"/>
          <dgm:chPref val="1"/>
          <dgm:bulletEnabled val="1"/>
        </dgm:presLayoutVars>
      </dgm:prSet>
      <dgm:spPr/>
      <dgm:t>
        <a:bodyPr/>
        <a:lstStyle/>
        <a:p>
          <a:endParaRPr lang="en-US"/>
        </a:p>
      </dgm:t>
    </dgm:pt>
    <dgm:pt modelId="{D95CFE11-800C-4C31-856A-D08B6E1AA60D}" type="pres">
      <dgm:prSet presAssocID="{8BAB0478-00FE-4279-8D4D-9B21AADA912B}" presName="ChildText" presStyleLbl="revTx" presStyleIdx="1" presStyleCnt="2">
        <dgm:presLayoutVars>
          <dgm:chMax val="0"/>
          <dgm:chPref val="0"/>
        </dgm:presLayoutVars>
      </dgm:prSet>
      <dgm:spPr/>
      <dgm:t>
        <a:bodyPr/>
        <a:lstStyle/>
        <a:p>
          <a:endParaRPr lang="en-US"/>
        </a:p>
      </dgm:t>
    </dgm:pt>
    <dgm:pt modelId="{6E4F36B3-67A2-4765-BE13-271A59CF59D4}" type="pres">
      <dgm:prSet presAssocID="{8BAB0478-00FE-4279-8D4D-9B21AADA912B}" presName="ChildAccentShape" presStyleLbl="trBgShp" presStyleIdx="0" presStyleCnt="1"/>
      <dgm:spPr/>
    </dgm:pt>
    <dgm:pt modelId="{31DC613C-B489-49B6-8F5B-4818BCADE05B}" type="pres">
      <dgm:prSet presAssocID="{8BAB0478-00FE-4279-8D4D-9B21AADA912B}" presName="Image" presStyleLbl="alignImgPlace1" presStyleIdx="0" presStyleCnt="1" custScaleX="202166" custScaleY="234805" custLinFactNeighborX="-174" custLinFactNeighborY="672"/>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000" b="-2000"/>
          </a:stretch>
        </a:blipFill>
      </dgm:spPr>
      <dgm:t>
        <a:bodyPr/>
        <a:lstStyle/>
        <a:p>
          <a:endParaRPr lang="en-US"/>
        </a:p>
      </dgm:t>
    </dgm:pt>
  </dgm:ptLst>
  <dgm:cxnLst>
    <dgm:cxn modelId="{4425AB0E-AAFF-40B6-B347-207CD8F6CBA6}" type="presOf" srcId="{6450B4EF-79AC-47B9-8081-0D9D7F4E1BB0}" destId="{BE6B1015-104F-4353-95EB-68E79E8680D3}" srcOrd="0" destOrd="0" presId="urn:microsoft.com/office/officeart/2009/3/layout/SnapshotPictureList"/>
    <dgm:cxn modelId="{3E5EEDEE-BB9D-478C-9524-E55BF22822CA}" type="presOf" srcId="{8BAB0478-00FE-4279-8D4D-9B21AADA912B}" destId="{A2F1026B-3C80-49C9-B479-C7EE506AFDC2}" srcOrd="0" destOrd="0" presId="urn:microsoft.com/office/officeart/2009/3/layout/SnapshotPictureList"/>
    <dgm:cxn modelId="{57D736AD-2305-45F9-99E3-EAA7959E247B}" srcId="{6450B4EF-79AC-47B9-8081-0D9D7F4E1BB0}" destId="{8BAB0478-00FE-4279-8D4D-9B21AADA912B}" srcOrd="0" destOrd="0" parTransId="{21BCAA27-CB1A-4CFC-8AB3-E4EFB0F3F8B9}" sibTransId="{53125237-DD20-4279-A89A-D8329DE43E5A}"/>
    <dgm:cxn modelId="{BE7404CA-5C60-49F5-A752-6F4575E741BD}" type="presParOf" srcId="{BE6B1015-104F-4353-95EB-68E79E8680D3}" destId="{87064110-54EA-471F-ADF1-FF7AD7523F60}" srcOrd="0" destOrd="0" presId="urn:microsoft.com/office/officeart/2009/3/layout/SnapshotPictureList"/>
    <dgm:cxn modelId="{972E61A9-25E3-407D-A6A5-9694903EB449}" type="presParOf" srcId="{87064110-54EA-471F-ADF1-FF7AD7523F60}" destId="{9AE2C450-022D-4FD5-A64D-BF08FCEFE078}" srcOrd="0" destOrd="0" presId="urn:microsoft.com/office/officeart/2009/3/layout/SnapshotPictureList"/>
    <dgm:cxn modelId="{7E923823-446E-4160-B833-3BF7BF165685}" type="presParOf" srcId="{87064110-54EA-471F-ADF1-FF7AD7523F60}" destId="{A2F1026B-3C80-49C9-B479-C7EE506AFDC2}" srcOrd="1" destOrd="0" presId="urn:microsoft.com/office/officeart/2009/3/layout/SnapshotPictureList"/>
    <dgm:cxn modelId="{D955A1B7-9B63-4E0D-AC6C-A3DD26D9A702}" type="presParOf" srcId="{87064110-54EA-471F-ADF1-FF7AD7523F60}" destId="{D95CFE11-800C-4C31-856A-D08B6E1AA60D}" srcOrd="2" destOrd="0" presId="urn:microsoft.com/office/officeart/2009/3/layout/SnapshotPictureList"/>
    <dgm:cxn modelId="{6D864803-255C-42ED-B63D-12B7E344DC8A}" type="presParOf" srcId="{87064110-54EA-471F-ADF1-FF7AD7523F60}" destId="{6E4F36B3-67A2-4765-BE13-271A59CF59D4}" srcOrd="3" destOrd="0" presId="urn:microsoft.com/office/officeart/2009/3/layout/SnapshotPictureList"/>
    <dgm:cxn modelId="{9FADD2DA-4E54-484C-85B2-EE52DC9B91A8}" type="presParOf" srcId="{87064110-54EA-471F-ADF1-FF7AD7523F60}" destId="{31DC613C-B489-49B6-8F5B-4818BCADE05B}" srcOrd="4" destOrd="0" presId="urn:microsoft.com/office/officeart/2009/3/layout/SnapshotPictur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9/3/layout/SnapshotPictureList">
  <dgm:title val=""/>
  <dgm:desc val=""/>
  <dgm:catLst>
    <dgm:cat type="picture" pri="3000"/>
    <dgm:cat type="pictureconvert" pri="3000"/>
  </dgm:catLst>
  <dgm:samp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ampData>
  <dgm:style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tyleData>
  <dgm:clr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clrData>
  <dgm:layoutNode name="Name0">
    <dgm:varLst>
      <dgm:chMax/>
      <dgm:chPref/>
      <dgm:dir/>
      <dgm:animLvl val="lvl"/>
    </dgm:varLst>
    <dgm:alg type="snake">
      <dgm:param type="grDir" val="tL"/>
      <dgm:param type="flowDir" val="col"/>
    </dgm:alg>
    <dgm:shape xmlns:r="http://schemas.openxmlformats.org/officeDocument/2006/relationships" r:blip="">
      <dgm:adjLst/>
    </dgm:shape>
    <dgm:constrLst>
      <dgm:constr type="primFontSz" for="des" forName="ChildText" refType="primFontSz" refFor="des" refForName="ParentText" op="lte"/>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2.0273"/>
        </dgm:alg>
        <dgm:shape xmlns:r="http://schemas.openxmlformats.org/officeDocument/2006/relationships" r:blip="">
          <dgm:adjLst/>
        </dgm:shape>
        <dgm:choose name="Name1">
          <dgm:if name="Name2" func="var" arg="dir" op="equ" val="norm">
            <dgm:constrLst>
              <dgm:constr type="l" for="ch" forName="ParentAccentShape" refType="w" fact="0.0238"/>
              <dgm:constr type="t" for="ch" forName="ParentAccentShape" refType="h" fact="0.107"/>
              <dgm:constr type="w" for="ch" forName="ParentAccentShape" refType="w" fact="0.619"/>
              <dgm:constr type="h" for="ch" forName="ParentAccentShape" refType="h" fact="0.893"/>
              <dgm:constr type="l" for="ch" forName="ParentText" refType="w" fact="0.048"/>
              <dgm:constr type="t" for="ch" forName="ParentText" refType="h" fact="0.845"/>
              <dgm:constr type="w" for="ch" forName="ParentText" refType="w" fact="0.571"/>
              <dgm:constr type="h" for="ch" forName="ParentText" refType="h" fact="0.106"/>
              <dgm:constr type="l" for="ch" forName="ChildText" refType="w" fact="0.668"/>
              <dgm:constr type="t" for="ch" forName="ChildText" refType="h" fact="0.107"/>
              <dgm:constr type="w" for="ch" forName="ChildText" refType="w" fact="0.283"/>
              <dgm:constr type="h" for="ch" forName="ChildText" refType="h" fact="0.893"/>
              <dgm:constr type="l" for="ch" forName="ChildAccentShape" refType="w" fact="0.9762"/>
              <dgm:constr type="t" for="ch" forName="ChildAccentShape" refType="h" fact="0.107"/>
              <dgm:constr type="w" for="ch" forName="ChildAccentShape" refType="w" fact="0.0238"/>
              <dgm:constr type="h" for="ch" forName="ChildAccentShape" refType="h" fact="0.893"/>
              <dgm:constr type="l" for="ch" forName="Image" refType="w" fact="0"/>
              <dgm:constr type="t" for="ch" forName="Image" refType="h" fact="0"/>
              <dgm:constr type="w" for="ch" forName="Image" refType="w" fact="0.5952"/>
              <dgm:constr type="h" for="ch" forName="Image" refType="h" fact="0.8447"/>
            </dgm:constrLst>
          </dgm:if>
          <dgm:else name="Name3">
            <dgm:constrLst>
              <dgm:constr type="l" for="ch" forName="ParentAccentShape" refType="w" fact="0.3572"/>
              <dgm:constr type="t" for="ch" forName="ParentAccentShape" refType="h" fact="0.107"/>
              <dgm:constr type="w" for="ch" forName="ParentAccentShape" refType="w" fact="0.619"/>
              <dgm:constr type="h" for="ch" forName="ParentAccentShape" refType="h" fact="0.893"/>
              <dgm:constr type="l" for="ch" forName="ParentText" refType="w" fact="0.381"/>
              <dgm:constr type="t" for="ch" forName="ParentText" refType="h" fact="0.845"/>
              <dgm:constr type="w" for="ch" forName="ParentText" refType="w" fact="0.571"/>
              <dgm:constr type="h" for="ch" forName="ParentText" refType="h" fact="0.106"/>
              <dgm:constr type="l" for="ch" forName="ChildText" refType="w" fact="0.049"/>
              <dgm:constr type="t" for="ch" forName="ChildText" refType="h" fact="0.107"/>
              <dgm:constr type="w" for="ch" forName="ChildText" refType="w" fact="0.283"/>
              <dgm:constr type="h" for="ch" forName="ChildText" refType="h" fact="0.893"/>
              <dgm:constr type="l" for="ch" forName="ChildAccentShape" refType="w" fact="0"/>
              <dgm:constr type="t" for="ch" forName="ChildAccentShape" refType="h" fact="0.107"/>
              <dgm:constr type="w" for="ch" forName="ChildAccentShape" refType="w" fact="0.0238"/>
              <dgm:constr type="h" for="ch" forName="ChildAccentShape" refType="h" fact="0.893"/>
              <dgm:constr type="l" for="ch" forName="Image" refType="w" fact="0.4048"/>
              <dgm:constr type="t" for="ch" forName="Image" refType="h" fact="0"/>
              <dgm:constr type="w" for="ch" forName="Image" refType="w" fact="0.5952"/>
              <dgm:constr type="h" for="ch" forName="Image" refType="h" fact="0.8447"/>
            </dgm:constrLst>
          </dgm:else>
        </dgm:choose>
        <dgm:layoutNode name="ParentAccentShape" styleLbl="trBgShp">
          <dgm:alg type="sp"/>
          <dgm:shape xmlns:r="http://schemas.openxmlformats.org/officeDocument/2006/relationships" type="frame" r:blip="" zOrderOff="-10">
            <dgm:adjLst>
              <dgm:adj idx="1" val="0.0545"/>
            </dgm:adjLst>
          </dgm:shape>
          <dgm:presOf/>
        </dgm:layoutNode>
        <dgm:layoutNode name="ParentText" styleLbl="revTx">
          <dgm:varLst>
            <dgm:chMax val="1"/>
            <dgm:chPref val="1"/>
            <dgm:bulletEnabled val="1"/>
          </dgm:varLst>
          <dgm:alg type="tx">
            <dgm:param type="parTxLTRAlign" val="l"/>
          </dgm:alg>
          <dgm:shape xmlns:r="http://schemas.openxmlformats.org/officeDocument/2006/relationships" type="rect" r:blip="" zOrderOff="10">
            <dgm:adjLst/>
          </dgm:shape>
          <dgm:presOf axis="self" ptType="node"/>
          <dgm:constrLst>
            <dgm:constr type="lMarg" refType="primFontSz" fact="0.8"/>
            <dgm:constr type="rMarg" refType="primFontSz" fact="0.8"/>
            <dgm:constr type="tMarg" refType="primFontSz" fact="0.3"/>
            <dgm:constr type="bMarg" refType="primFontSz" fact="0.3"/>
          </dgm:constrLst>
          <dgm:ruleLst>
            <dgm:rule type="primFontSz" val="5" fact="NaN" max="NaN"/>
          </dgm:ruleLst>
        </dgm:layoutNode>
        <dgm:layoutNode name="ChildText" styleLbl="revTx">
          <dgm:varLst>
            <dgm:chMax val="0"/>
            <dgm:chPref val="0"/>
          </dgm:varLst>
          <dgm:alg type="tx">
            <dgm:param type="parTxLTRAlign" val="l"/>
            <dgm:param type="txAnchorVert" val="t"/>
          </dgm:alg>
          <dgm:shape xmlns:r="http://schemas.openxmlformats.org/officeDocument/2006/relationships" type="rect" r:blip="" zOrderOff="10">
            <dgm:adjLst/>
          </dgm:shape>
          <dgm:choose name="Name4">
            <dgm:if name="Name5" axis="ch" ptType="node" func="cnt" op="gte" val="1">
              <dgm:presOf axis="des" ptType="node"/>
            </dgm:if>
            <dgm:else name="Name6">
              <dgm:presOf/>
            </dgm:else>
          </dgm:choos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name="ChildAccentShape" styleLbl="trBgShp">
          <dgm:alg type="sp"/>
          <dgm:choose name="Name7">
            <dgm:if name="Name8" axis="ch" ptType="node" func="cnt" op="gte" val="1">
              <dgm:shape xmlns:r="http://schemas.openxmlformats.org/officeDocument/2006/relationships" type="rect" r:blip="" zOrderOff="-10">
                <dgm:adjLst/>
              </dgm:shape>
            </dgm:if>
            <dgm:else name="Name9">
              <dgm:shape xmlns:r="http://schemas.openxmlformats.org/officeDocument/2006/relationships" type="rect" r:blip="" hideGeom="1">
                <dgm:adjLst/>
              </dgm:shape>
            </dgm:else>
          </dgm:choose>
          <dgm:presOf/>
        </dgm:layoutNode>
        <dgm:layoutNode name="Image"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traceFormat>
        <inkml:channelProperties>
          <inkml:channelProperty channel="X" name="resolution" value="374.56107" units="1/cm"/>
          <inkml:channelProperty channel="Y" name="resolution" value="499.65302" units="1/cm"/>
          <inkml:channelProperty channel="F" name="resolution" value="0" units="1/dev"/>
        </inkml:channelProperties>
      </inkml:inkSource>
      <inkml:timestamp xml:id="ts0" timeString="2014-01-30T17:17:08.668"/>
    </inkml:context>
    <inkml:brush xml:id="br0">
      <inkml:brushProperty name="width" value="0.08333" units="cm"/>
      <inkml:brushProperty name="height" value="0.08333" units="cm"/>
      <inkml:brushProperty name="fitToCurve" value="1"/>
    </inkml:brush>
  </inkml:definitions>
  <inkml:trace contextRef="#ctx0" brushRef="#br0">12 37 0,'0'0'85,"0"0"-85,0 0-16,0 0 16,0 0-25,-6-14 25,0-9-42</inkml:trace>
  <inkml:trace contextRef="#ctx0" brushRef="#br0" timeOffset="811.4637">-1868-1528 0,'0'0'56,"0"0"-56,0 0-10,0 0 10,0 0-19,0 0 19,0 0-26</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traceFormat>
        <inkml:channelProperties>
          <inkml:channelProperty channel="X" name="resolution" value="374.56107" units="1/cm"/>
          <inkml:channelProperty channel="Y" name="resolution" value="499.65302" units="1/cm"/>
          <inkml:channelProperty channel="F" name="resolution" value="0" units="1/dev"/>
        </inkml:channelProperties>
      </inkml:inkSource>
      <inkml:timestamp xml:id="ts0" timeString="2014-01-30T17:17:08.668"/>
    </inkml:context>
    <inkml:brush xml:id="br0">
      <inkml:brushProperty name="width" value="0.08333" units="cm"/>
      <inkml:brushProperty name="height" value="0.08333" units="cm"/>
      <inkml:brushProperty name="fitToCurve" value="1"/>
    </inkml:brush>
  </inkml:definitions>
  <inkml:trace contextRef="#ctx0" brushRef="#br0">12 37 0,'0'0'85,"0"0"-85,0 0-16,0 0 16,0 0-25,-6-14 25,0-9-42</inkml:trace>
  <inkml:trace contextRef="#ctx0" brushRef="#br0" timeOffset="811.4637">-1868-1528 0,'0'0'56,"0"0"-56,0 0-10,0 0 10,0 0-19,0 0 19,0 0-26</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traceFormat>
        <inkml:channelProperties>
          <inkml:channelProperty channel="X" name="resolution" value="374.56107" units="1/cm"/>
          <inkml:channelProperty channel="Y" name="resolution" value="499.65302" units="1/cm"/>
          <inkml:channelProperty channel="F" name="resolution" value="0" units="1/dev"/>
        </inkml:channelProperties>
      </inkml:inkSource>
      <inkml:timestamp xml:id="ts0" timeString="2014-01-30T17:17:12.870"/>
    </inkml:context>
    <inkml:brush xml:id="br0">
      <inkml:brushProperty name="width" value="0.08333" units="cm"/>
      <inkml:brushProperty name="height" value="0.08333" units="cm"/>
      <inkml:brushProperty name="fitToCurve" value="1"/>
    </inkml:brush>
  </inkml:definitions>
  <inkml:trace contextRef="#ctx0" brushRef="#br0">0 0 0,'0'0'1</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traceFormat>
        <inkml:channelProperties>
          <inkml:channelProperty channel="X" name="resolution" value="374.56107" units="1/cm"/>
          <inkml:channelProperty channel="Y" name="resolution" value="499.65302" units="1/cm"/>
          <inkml:channelProperty channel="F" name="resolution" value="0" units="1/dev"/>
        </inkml:channelProperties>
      </inkml:inkSource>
      <inkml:timestamp xml:id="ts0" timeString="2014-01-30T17:17:12.301"/>
    </inkml:context>
    <inkml:brush xml:id="br0">
      <inkml:brushProperty name="width" value="0.08333" units="cm"/>
      <inkml:brushProperty name="height" value="0.08333" units="cm"/>
      <inkml:brushProperty name="fitToCurve" value="1"/>
    </inkml:brush>
  </inkml:definitions>
  <inkml:trace contextRef="#ctx0" brushRef="#br0">0 0 0,'0'0'66,"0"0"-66,0 0-4,0 5 4,0-5-15,0 0 15,0 0-24,0 0 24,0 0-22</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traceFormat>
        <inkml:channelProperties>
          <inkml:channelProperty channel="X" name="resolution" value="374.56107" units="1/cm"/>
          <inkml:channelProperty channel="Y" name="resolution" value="499.65302" units="1/cm"/>
          <inkml:channelProperty channel="F" name="resolution" value="0" units="1/dev"/>
        </inkml:channelProperties>
      </inkml:inkSource>
      <inkml:timestamp xml:id="ts0" timeString="2014-01-30T17:17:08.668"/>
    </inkml:context>
    <inkml:brush xml:id="br0">
      <inkml:brushProperty name="width" value="0.08333" units="cm"/>
      <inkml:brushProperty name="height" value="0.08333" units="cm"/>
      <inkml:brushProperty name="fitToCurve" value="1"/>
    </inkml:brush>
  </inkml:definitions>
  <inkml:trace contextRef="#ctx0" brushRef="#br0">12 37 0,'0'0'85,"0"0"-85,0 0-16,0 0 16,0 0-25,-6-14 25,0-9-42</inkml:trace>
  <inkml:trace contextRef="#ctx0" brushRef="#br0" timeOffset="811.4637">-1868-1528 0,'0'0'56,"0"0"-56,0 0-10,0 0 10,0 0-19,0 0 19,0 0-26</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traceFormat>
        <inkml:channelProperties>
          <inkml:channelProperty channel="X" name="resolution" value="374.56107" units="1/cm"/>
          <inkml:channelProperty channel="Y" name="resolution" value="499.65302" units="1/cm"/>
          <inkml:channelProperty channel="F" name="resolution" value="0" units="1/dev"/>
        </inkml:channelProperties>
      </inkml:inkSource>
      <inkml:timestamp xml:id="ts0" timeString="2014-01-30T17:17:12.870"/>
    </inkml:context>
    <inkml:brush xml:id="br0">
      <inkml:brushProperty name="width" value="0.08333" units="cm"/>
      <inkml:brushProperty name="height" value="0.08333" units="cm"/>
      <inkml:brushProperty name="fitToCurve" value="1"/>
    </inkml:brush>
  </inkml:definitions>
  <inkml:trace contextRef="#ctx0" brushRef="#br0">0 0 0,'0'0'1</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traceFormat>
        <inkml:channelProperties>
          <inkml:channelProperty channel="X" name="resolution" value="374.56107" units="1/cm"/>
          <inkml:channelProperty channel="Y" name="resolution" value="499.65302" units="1/cm"/>
          <inkml:channelProperty channel="F" name="resolution" value="0" units="1/dev"/>
        </inkml:channelProperties>
      </inkml:inkSource>
      <inkml:timestamp xml:id="ts0" timeString="2014-01-30T17:17:12.301"/>
    </inkml:context>
    <inkml:brush xml:id="br0">
      <inkml:brushProperty name="width" value="0.08333" units="cm"/>
      <inkml:brushProperty name="height" value="0.08333" units="cm"/>
      <inkml:brushProperty name="fitToCurve" value="1"/>
    </inkml:brush>
  </inkml:definitions>
  <inkml:trace contextRef="#ctx0" brushRef="#br0">0 0 0,'0'0'66,"0"0"-66,0 0-4,0 5 4,0-5-15,0 0 15,0 0-24,0 0 24,0 0-22</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traceFormat>
        <inkml:channelProperties>
          <inkml:channelProperty channel="X" name="resolution" value="374.56107" units="1/cm"/>
          <inkml:channelProperty channel="Y" name="resolution" value="499.65302" units="1/cm"/>
          <inkml:channelProperty channel="F" name="resolution" value="0" units="1/dev"/>
        </inkml:channelProperties>
      </inkml:inkSource>
      <inkml:timestamp xml:id="ts0" timeString="2014-01-30T17:17:08.668"/>
    </inkml:context>
    <inkml:brush xml:id="br0">
      <inkml:brushProperty name="width" value="0.08333" units="cm"/>
      <inkml:brushProperty name="height" value="0.08333" units="cm"/>
      <inkml:brushProperty name="fitToCurve" value="1"/>
    </inkml:brush>
  </inkml:definitions>
  <inkml:trace contextRef="#ctx0" brushRef="#br0">12 37 0,'0'0'85,"0"0"-85,0 0-16,0 0 16,0 0-25,-6-14 25,0-9-42</inkml:trace>
  <inkml:trace contextRef="#ctx0" brushRef="#br0" timeOffset="811.4637">-1868-1528 0,'0'0'56,"0"0"-56,0 0-10,0 0 10,0 0-19,0 0 19,0 0-26</inkml:trace>
</inkml:ink>
</file>

<file path=ppt/ink/ink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traceFormat>
        <inkml:channelProperties>
          <inkml:channelProperty channel="X" name="resolution" value="374.56107" units="1/cm"/>
          <inkml:channelProperty channel="Y" name="resolution" value="499.65302" units="1/cm"/>
          <inkml:channelProperty channel="F" name="resolution" value="0" units="1/dev"/>
        </inkml:channelProperties>
      </inkml:inkSource>
      <inkml:timestamp xml:id="ts0" timeString="2014-01-30T17:17:12.870"/>
    </inkml:context>
    <inkml:brush xml:id="br0">
      <inkml:brushProperty name="width" value="0.08333" units="cm"/>
      <inkml:brushProperty name="height" value="0.08333" units="cm"/>
      <inkml:brushProperty name="fitToCurve" value="1"/>
    </inkml:brush>
  </inkml:definitions>
  <inkml:trace contextRef="#ctx0" brushRef="#br0">0 0 0,'0'0'1</inkml:trace>
</inkml:ink>
</file>

<file path=ppt/ink/ink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traceFormat>
        <inkml:channelProperties>
          <inkml:channelProperty channel="X" name="resolution" value="374.56107" units="1/cm"/>
          <inkml:channelProperty channel="Y" name="resolution" value="499.65302" units="1/cm"/>
          <inkml:channelProperty channel="F" name="resolution" value="0" units="1/dev"/>
        </inkml:channelProperties>
      </inkml:inkSource>
      <inkml:timestamp xml:id="ts0" timeString="2014-01-30T17:17:12.301"/>
    </inkml:context>
    <inkml:brush xml:id="br0">
      <inkml:brushProperty name="width" value="0.08333" units="cm"/>
      <inkml:brushProperty name="height" value="0.08333" units="cm"/>
      <inkml:brushProperty name="fitToCurve" value="1"/>
    </inkml:brush>
  </inkml:definitions>
  <inkml:trace contextRef="#ctx0" brushRef="#br0">0 0 0,'0'0'66,"0"0"-66,0 0-4,0 5 4,0-5-15,0 0 15,0 0-24,0 0 24,0 0-22</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traceFormat>
        <inkml:channelProperties>
          <inkml:channelProperty channel="X" name="resolution" value="374.56107" units="1/cm"/>
          <inkml:channelProperty channel="Y" name="resolution" value="499.65302" units="1/cm"/>
          <inkml:channelProperty channel="F" name="resolution" value="0" units="1/dev"/>
        </inkml:channelProperties>
      </inkml:inkSource>
      <inkml:timestamp xml:id="ts0" timeString="2014-01-30T17:17:12.870"/>
    </inkml:context>
    <inkml:brush xml:id="br0">
      <inkml:brushProperty name="width" value="0.08333" units="cm"/>
      <inkml:brushProperty name="height" value="0.08333" units="cm"/>
      <inkml:brushProperty name="fitToCurve" value="1"/>
    </inkml:brush>
  </inkml:definitions>
  <inkml:trace contextRef="#ctx0" brushRef="#br0">0 0 0,'0'0'1</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traceFormat>
        <inkml:channelProperties>
          <inkml:channelProperty channel="X" name="resolution" value="374.56107" units="1/cm"/>
          <inkml:channelProperty channel="Y" name="resolution" value="499.65302" units="1/cm"/>
          <inkml:channelProperty channel="F" name="resolution" value="0" units="1/dev"/>
        </inkml:channelProperties>
      </inkml:inkSource>
      <inkml:timestamp xml:id="ts0" timeString="2014-01-30T17:17:12.301"/>
    </inkml:context>
    <inkml:brush xml:id="br0">
      <inkml:brushProperty name="width" value="0.08333" units="cm"/>
      <inkml:brushProperty name="height" value="0.08333" units="cm"/>
      <inkml:brushProperty name="fitToCurve" value="1"/>
    </inkml:brush>
  </inkml:definitions>
  <inkml:trace contextRef="#ctx0" brushRef="#br0">0 0 0,'0'0'66,"0"0"-66,0 0-4,0 5 4,0-5-15,0 0 15,0 0-24,0 0 24,0 0-22</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traceFormat>
        <inkml:channelProperties>
          <inkml:channelProperty channel="X" name="resolution" value="374.56107" units="1/cm"/>
          <inkml:channelProperty channel="Y" name="resolution" value="499.65302" units="1/cm"/>
          <inkml:channelProperty channel="F" name="resolution" value="0" units="1/dev"/>
        </inkml:channelProperties>
      </inkml:inkSource>
      <inkml:timestamp xml:id="ts0" timeString="2014-01-30T17:17:08.668"/>
    </inkml:context>
    <inkml:brush xml:id="br0">
      <inkml:brushProperty name="width" value="0.08333" units="cm"/>
      <inkml:brushProperty name="height" value="0.08333" units="cm"/>
      <inkml:brushProperty name="fitToCurve" value="1"/>
    </inkml:brush>
  </inkml:definitions>
  <inkml:trace contextRef="#ctx0" brushRef="#br0">12 37 0,'0'0'85,"0"0"-85,0 0-16,0 0 16,0 0-25,-6-14 25,0-9-42</inkml:trace>
  <inkml:trace contextRef="#ctx0" brushRef="#br0" timeOffset="811.4637">-1868-1528 0,'0'0'56,"0"0"-56,0 0-10,0 0 10,0 0-19,0 0 19,0 0-26</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traceFormat>
        <inkml:channelProperties>
          <inkml:channelProperty channel="X" name="resolution" value="374.56107" units="1/cm"/>
          <inkml:channelProperty channel="Y" name="resolution" value="499.65302" units="1/cm"/>
          <inkml:channelProperty channel="F" name="resolution" value="0" units="1/dev"/>
        </inkml:channelProperties>
      </inkml:inkSource>
      <inkml:timestamp xml:id="ts0" timeString="2014-01-30T17:17:12.870"/>
    </inkml:context>
    <inkml:brush xml:id="br0">
      <inkml:brushProperty name="width" value="0.08333" units="cm"/>
      <inkml:brushProperty name="height" value="0.08333" units="cm"/>
      <inkml:brushProperty name="fitToCurve" value="1"/>
    </inkml:brush>
  </inkml:definitions>
  <inkml:trace contextRef="#ctx0" brushRef="#br0">0 0 0,'0'0'1</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traceFormat>
        <inkml:channelProperties>
          <inkml:channelProperty channel="X" name="resolution" value="374.56107" units="1/cm"/>
          <inkml:channelProperty channel="Y" name="resolution" value="499.65302" units="1/cm"/>
          <inkml:channelProperty channel="F" name="resolution" value="0" units="1/dev"/>
        </inkml:channelProperties>
      </inkml:inkSource>
      <inkml:timestamp xml:id="ts0" timeString="2014-01-30T17:17:12.301"/>
    </inkml:context>
    <inkml:brush xml:id="br0">
      <inkml:brushProperty name="width" value="0.08333" units="cm"/>
      <inkml:brushProperty name="height" value="0.08333" units="cm"/>
      <inkml:brushProperty name="fitToCurve" value="1"/>
    </inkml:brush>
  </inkml:definitions>
  <inkml:trace contextRef="#ctx0" brushRef="#br0">0 0 0,'0'0'66,"0"0"-66,0 0-4,0 5 4,0-5-15,0 0 15,0 0-24,0 0 24,0 0-22</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traceFormat>
        <inkml:channelProperties>
          <inkml:channelProperty channel="X" name="resolution" value="374.56107" units="1/cm"/>
          <inkml:channelProperty channel="Y" name="resolution" value="499.65302" units="1/cm"/>
          <inkml:channelProperty channel="F" name="resolution" value="0" units="1/dev"/>
        </inkml:channelProperties>
      </inkml:inkSource>
      <inkml:timestamp xml:id="ts0" timeString="2014-01-30T17:17:08.668"/>
    </inkml:context>
    <inkml:brush xml:id="br0">
      <inkml:brushProperty name="width" value="0.08333" units="cm"/>
      <inkml:brushProperty name="height" value="0.08333" units="cm"/>
      <inkml:brushProperty name="fitToCurve" value="1"/>
    </inkml:brush>
  </inkml:definitions>
  <inkml:trace contextRef="#ctx0" brushRef="#br0">12 37 0,'0'0'85,"0"0"-85,0 0-16,0 0 16,0 0-25,-6-14 25,0-9-42</inkml:trace>
  <inkml:trace contextRef="#ctx0" brushRef="#br0" timeOffset="811.4637">-1868-1528 0,'0'0'56,"0"0"-56,0 0-10,0 0 10,0 0-19,0 0 19,0 0-26</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traceFormat>
        <inkml:channelProperties>
          <inkml:channelProperty channel="X" name="resolution" value="374.56107" units="1/cm"/>
          <inkml:channelProperty channel="Y" name="resolution" value="499.65302" units="1/cm"/>
          <inkml:channelProperty channel="F" name="resolution" value="0" units="1/dev"/>
        </inkml:channelProperties>
      </inkml:inkSource>
      <inkml:timestamp xml:id="ts0" timeString="2014-01-30T17:17:12.870"/>
    </inkml:context>
    <inkml:brush xml:id="br0">
      <inkml:brushProperty name="width" value="0.08333" units="cm"/>
      <inkml:brushProperty name="height" value="0.08333" units="cm"/>
      <inkml:brushProperty name="fitToCurve" value="1"/>
    </inkml:brush>
  </inkml:definitions>
  <inkml:trace contextRef="#ctx0" brushRef="#br0">0 0 0,'0'0'1</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traceFormat>
        <inkml:channelProperties>
          <inkml:channelProperty channel="X" name="resolution" value="374.56107" units="1/cm"/>
          <inkml:channelProperty channel="Y" name="resolution" value="499.65302" units="1/cm"/>
          <inkml:channelProperty channel="F" name="resolution" value="0" units="1/dev"/>
        </inkml:channelProperties>
      </inkml:inkSource>
      <inkml:timestamp xml:id="ts0" timeString="2014-01-30T17:17:12.301"/>
    </inkml:context>
    <inkml:brush xml:id="br0">
      <inkml:brushProperty name="width" value="0.08333" units="cm"/>
      <inkml:brushProperty name="height" value="0.08333" units="cm"/>
      <inkml:brushProperty name="fitToCurve" value="1"/>
    </inkml:brush>
  </inkml:definitions>
  <inkml:trace contextRef="#ctx0" brushRef="#br0">0 0 0,'0'0'66,"0"0"-66,0 0-4,0 5 4,0-5-15,0 0 15,0 0-24,0 0 24,0 0-22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7022787-F555-420F-8729-D2EB1A6C449F}" type="datetimeFigureOut">
              <a:rPr lang="en-US" smtClean="0"/>
              <a:pPr/>
              <a:t>9/24/2014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298F2D-665C-4345-9ACC-48F9F3A26317}" type="slidenum">
              <a:rPr lang="en-US" smtClean="0"/>
              <a:pPr/>
              <a:t>‹#›</a:t>
            </a:fld>
            <a:endParaRPr lang="en-US"/>
          </a:p>
        </p:txBody>
      </p:sp>
    </p:spTree>
    <p:extLst>
      <p:ext uri="{BB962C8B-B14F-4D97-AF65-F5344CB8AC3E}">
        <p14:creationId xmlns:p14="http://schemas.microsoft.com/office/powerpoint/2010/main" val="1358293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8" name="Rectangle 7"/>
          <p:cNvSpPr/>
          <p:nvPr/>
        </p:nvSpPr>
        <p:spPr>
          <a:xfrm flipH="1">
            <a:off x="2667000" y="0"/>
            <a:ext cx="6477000" cy="6858000"/>
          </a:xfrm>
          <a:prstGeom prst="rect">
            <a:avLst/>
          </a:prstGeom>
          <a:blipFill>
            <a:blip r:embed="rId2"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Straight Connector 8"/>
          <p:cNvSpPr>
            <a:spLocks noChangeShapeType="1"/>
          </p:cNvSpPr>
          <p:nvPr/>
        </p:nvSpPr>
        <p:spPr bwMode="auto">
          <a:xfrm rot="16200000">
            <a:off x="-762000"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Title 11"/>
          <p:cNvSpPr>
            <a:spLocks noGrp="1"/>
          </p:cNvSpPr>
          <p:nvPr>
            <p:ph type="ctrTitle"/>
          </p:nvPr>
        </p:nvSpPr>
        <p:spPr>
          <a:xfrm>
            <a:off x="3366868" y="533400"/>
            <a:ext cx="5105400" cy="2868168"/>
          </a:xfrm>
        </p:spPr>
        <p:txBody>
          <a:bodyPr lIns="45720" tIns="0" rIns="45720">
            <a:noAutofit/>
          </a:bodyPr>
          <a:lstStyle>
            <a:lvl1pPr algn="r">
              <a:defRPr sz="4200" b="1"/>
            </a:lvl1pPr>
            <a:extLst/>
          </a:lstStyle>
          <a:p>
            <a:r>
              <a:rPr kumimoji="0" lang="en-US" smtClean="0"/>
              <a:t>Click to edit Master title style</a:t>
            </a:r>
            <a:endParaRPr kumimoji="0" lang="en-US"/>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31" name="Date Placeholder 30"/>
          <p:cNvSpPr>
            <a:spLocks noGrp="1"/>
          </p:cNvSpPr>
          <p:nvPr>
            <p:ph type="dt" sz="half" idx="10"/>
          </p:nvPr>
        </p:nvSpPr>
        <p:spPr>
          <a:xfrm>
            <a:off x="5871224" y="6557946"/>
            <a:ext cx="2002464" cy="226902"/>
          </a:xfrm>
        </p:spPr>
        <p:txBody>
          <a:bodyPr/>
          <a:lstStyle>
            <a:lvl1pPr>
              <a:defRPr lang="en-US" smtClean="0">
                <a:solidFill>
                  <a:srgbClr val="FFFFFF"/>
                </a:solidFill>
              </a:defRPr>
            </a:lvl1pPr>
            <a:extLst/>
          </a:lstStyle>
          <a:p>
            <a:fld id="{BB3CDF60-7FCA-4E92-B476-65ED4AB24E12}" type="datetimeFigureOut">
              <a:rPr lang="en-US" smtClean="0"/>
              <a:pPr/>
              <a:t>9/24/2014</a:t>
            </a:fld>
            <a:endParaRPr lang="en-US"/>
          </a:p>
        </p:txBody>
      </p:sp>
      <p:sp>
        <p:nvSpPr>
          <p:cNvPr id="18" name="Footer Placeholder 17"/>
          <p:cNvSpPr>
            <a:spLocks noGrp="1"/>
          </p:cNvSpPr>
          <p:nvPr>
            <p:ph type="ftr" sz="quarter" idx="11"/>
          </p:nvPr>
        </p:nvSpPr>
        <p:spPr>
          <a:xfrm>
            <a:off x="2819400" y="6557946"/>
            <a:ext cx="2927722" cy="228600"/>
          </a:xfrm>
        </p:spPr>
        <p:txBody>
          <a:bodyPr/>
          <a:lstStyle>
            <a:lvl1pPr>
              <a:defRPr lang="en-US" dirty="0">
                <a:solidFill>
                  <a:srgbClr val="FFFFFF"/>
                </a:solidFill>
              </a:defRPr>
            </a:lvl1pPr>
            <a:extLst/>
          </a:lstStyle>
          <a:p>
            <a:endParaRPr lang="en-US"/>
          </a:p>
        </p:txBody>
      </p:sp>
      <p:sp>
        <p:nvSpPr>
          <p:cNvPr id="29" name="Slide Number Placeholder 28"/>
          <p:cNvSpPr>
            <a:spLocks noGrp="1"/>
          </p:cNvSpPr>
          <p:nvPr>
            <p:ph type="sldNum" sz="quarter" idx="12"/>
          </p:nvPr>
        </p:nvSpPr>
        <p:spPr>
          <a:xfrm>
            <a:off x="7880884" y="6556248"/>
            <a:ext cx="588336" cy="228600"/>
          </a:xfrm>
        </p:spPr>
        <p:txBody>
          <a:bodyPr/>
          <a:lstStyle>
            <a:lvl1pPr>
              <a:defRPr lang="en-US" smtClean="0">
                <a:solidFill>
                  <a:srgbClr val="FFFFFF"/>
                </a:solidFill>
              </a:defRPr>
            </a:lvl1pPr>
            <a:extLst/>
          </a:lstStyle>
          <a:p>
            <a:fld id="{D015B980-A17C-4F16-A23A-6B53406DEF6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BB3CDF60-7FCA-4E92-B476-65ED4AB24E12}" type="datetimeFigureOut">
              <a:rPr lang="en-US" smtClean="0"/>
              <a:pPr/>
              <a:t>9/24/2014</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D015B980-A17C-4F16-A23A-6B53406DEF6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2"/>
            <a:ext cx="6019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242816" y="6557946"/>
            <a:ext cx="2002464" cy="226902"/>
          </a:xfrm>
        </p:spPr>
        <p:txBody>
          <a:bodyPr/>
          <a:lstStyle>
            <a:extLst/>
          </a:lstStyle>
          <a:p>
            <a:fld id="{BB3CDF60-7FCA-4E92-B476-65ED4AB24E12}" type="datetimeFigureOut">
              <a:rPr lang="en-US" smtClean="0"/>
              <a:pPr/>
              <a:t>9/24/2014</a:t>
            </a:fld>
            <a:endParaRPr lang="en-US"/>
          </a:p>
        </p:txBody>
      </p:sp>
      <p:sp>
        <p:nvSpPr>
          <p:cNvPr id="5" name="Footer Placeholder 4"/>
          <p:cNvSpPr>
            <a:spLocks noGrp="1"/>
          </p:cNvSpPr>
          <p:nvPr>
            <p:ph type="ftr" sz="quarter" idx="11"/>
          </p:nvPr>
        </p:nvSpPr>
        <p:spPr>
          <a:xfrm>
            <a:off x="457200" y="6556248"/>
            <a:ext cx="3657600" cy="228600"/>
          </a:xfrm>
        </p:spPr>
        <p:txBody>
          <a:bodyPr/>
          <a:lstStyle>
            <a:extLst/>
          </a:lstStyle>
          <a:p>
            <a:endParaRPr lang="en-US"/>
          </a:p>
        </p:txBody>
      </p:sp>
      <p:sp>
        <p:nvSpPr>
          <p:cNvPr id="6" name="Slide Number Placeholder 5"/>
          <p:cNvSpPr>
            <a:spLocks noGrp="1"/>
          </p:cNvSpPr>
          <p:nvPr>
            <p:ph type="sldNum" sz="quarter" idx="12"/>
          </p:nvPr>
        </p:nvSpPr>
        <p:spPr>
          <a:xfrm>
            <a:off x="6254496" y="6553200"/>
            <a:ext cx="588336" cy="228600"/>
          </a:xfrm>
        </p:spPr>
        <p:txBody>
          <a:bodyPr/>
          <a:lstStyle>
            <a:lvl1pPr>
              <a:defRPr>
                <a:solidFill>
                  <a:schemeClr val="tx2"/>
                </a:solidFill>
              </a:defRPr>
            </a:lvl1pPr>
            <a:extLst/>
          </a:lstStyle>
          <a:p>
            <a:fld id="{D015B980-A17C-4F16-A23A-6B53406DEF6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BB3CDF60-7FCA-4E92-B476-65ED4AB24E12}" type="datetimeFigureOut">
              <a:rPr lang="en-US" smtClean="0"/>
              <a:pPr/>
              <a:t>9/24/2014</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D015B980-A17C-4F16-A23A-6B53406DEF6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066800" y="2821837"/>
            <a:ext cx="6255488" cy="1362075"/>
          </a:xfrm>
        </p:spPr>
        <p:txBody>
          <a:bodyPr tIns="0" anchor="t"/>
          <a:lstStyle>
            <a:lvl1pPr algn="r">
              <a:buNone/>
              <a:defRPr sz="42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1066800" y="1905000"/>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4724238" y="6556810"/>
            <a:ext cx="2002464" cy="226902"/>
          </a:xfrm>
        </p:spPr>
        <p:txBody>
          <a:bodyPr bIns="0" anchor="b"/>
          <a:lstStyle>
            <a:lvl1pPr>
              <a:defRPr>
                <a:solidFill>
                  <a:schemeClr val="tx2"/>
                </a:solidFill>
              </a:defRPr>
            </a:lvl1pPr>
            <a:extLst/>
          </a:lstStyle>
          <a:p>
            <a:fld id="{BB3CDF60-7FCA-4E92-B476-65ED4AB24E12}" type="datetimeFigureOut">
              <a:rPr lang="en-US" smtClean="0"/>
              <a:pPr/>
              <a:t>9/24/2014</a:t>
            </a:fld>
            <a:endParaRPr lang="en-US"/>
          </a:p>
        </p:txBody>
      </p:sp>
      <p:sp>
        <p:nvSpPr>
          <p:cNvPr id="5" name="Footer Placeholder 4"/>
          <p:cNvSpPr>
            <a:spLocks noGrp="1"/>
          </p:cNvSpPr>
          <p:nvPr>
            <p:ph type="ftr" sz="quarter" idx="11"/>
          </p:nvPr>
        </p:nvSpPr>
        <p:spPr>
          <a:xfrm>
            <a:off x="1735358" y="6556810"/>
            <a:ext cx="2895600" cy="228600"/>
          </a:xfrm>
        </p:spPr>
        <p:txBody>
          <a:bodyPr bIns="0" anchor="b"/>
          <a:lstStyle>
            <a:lvl1pPr>
              <a:defRPr>
                <a:solidFill>
                  <a:schemeClr val="tx2"/>
                </a:solidFill>
              </a:defRPr>
            </a:lvl1pPr>
            <a:extLst/>
          </a:lstStyle>
          <a:p>
            <a:endParaRPr lang="en-US"/>
          </a:p>
        </p:txBody>
      </p:sp>
      <p:sp>
        <p:nvSpPr>
          <p:cNvPr id="6" name="Slide Number Placeholder 5"/>
          <p:cNvSpPr>
            <a:spLocks noGrp="1"/>
          </p:cNvSpPr>
          <p:nvPr>
            <p:ph type="sldNum" sz="quarter" idx="12"/>
          </p:nvPr>
        </p:nvSpPr>
        <p:spPr>
          <a:xfrm>
            <a:off x="6733952" y="6555112"/>
            <a:ext cx="588336" cy="228600"/>
          </a:xfrm>
        </p:spPr>
        <p:txBody>
          <a:bodyPr/>
          <a:lstStyle>
            <a:extLst/>
          </a:lstStyle>
          <a:p>
            <a:fld id="{D015B980-A17C-4F16-A23A-6B53406DEF6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178808"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BB3CDF60-7FCA-4E92-B476-65ED4AB24E12}" type="datetimeFigureOut">
              <a:rPr lang="en-US" smtClean="0"/>
              <a:pPr/>
              <a:t>9/24/2014</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D015B980-A17C-4F16-A23A-6B53406DEF6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nchor="b"/>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178808"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BB3CDF60-7FCA-4E92-B476-65ED4AB24E12}" type="datetimeFigureOut">
              <a:rPr lang="en-US" smtClean="0"/>
              <a:pPr/>
              <a:t>9/24/2014</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D015B980-A17C-4F16-A23A-6B53406DEF6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BB3CDF60-7FCA-4E92-B476-65ED4AB24E12}" type="datetimeFigureOut">
              <a:rPr lang="en-US" smtClean="0"/>
              <a:pPr/>
              <a:t>9/24/2014</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D015B980-A17C-4F16-A23A-6B53406DEF6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2"/>
                </a:solidFill>
              </a:defRPr>
            </a:lvl1pPr>
            <a:extLst/>
          </a:lstStyle>
          <a:p>
            <a:fld id="{BB3CDF60-7FCA-4E92-B476-65ED4AB24E12}" type="datetimeFigureOut">
              <a:rPr lang="en-US" smtClean="0"/>
              <a:pPr/>
              <a:t>9/24/2014</a:t>
            </a:fld>
            <a:endParaRPr lang="en-US"/>
          </a:p>
        </p:txBody>
      </p:sp>
      <p:sp>
        <p:nvSpPr>
          <p:cNvPr id="3" name="Footer Placeholder 2"/>
          <p:cNvSpPr>
            <a:spLocks noGrp="1"/>
          </p:cNvSpPr>
          <p:nvPr>
            <p:ph type="ftr" sz="quarter" idx="11"/>
          </p:nvPr>
        </p:nvSpPr>
        <p:spPr/>
        <p:txBody>
          <a:bodyPr/>
          <a:lstStyle>
            <a:lvl1pPr>
              <a:defRPr>
                <a:solidFill>
                  <a:schemeClr val="tx2"/>
                </a:solidFill>
              </a:defRPr>
            </a:lvl1pPr>
            <a:extLst/>
          </a:lstStyle>
          <a:p>
            <a:endParaRPr lang="en-US"/>
          </a:p>
        </p:txBody>
      </p:sp>
      <p:sp>
        <p:nvSpPr>
          <p:cNvPr id="4" name="Slide Number Placeholder 3"/>
          <p:cNvSpPr>
            <a:spLocks noGrp="1"/>
          </p:cNvSpPr>
          <p:nvPr>
            <p:ph type="sldNum" sz="quarter" idx="12"/>
          </p:nvPr>
        </p:nvSpPr>
        <p:spPr/>
        <p:txBody>
          <a:bodyPr/>
          <a:lstStyle>
            <a:extLst/>
          </a:lstStyle>
          <a:p>
            <a:fld id="{D015B980-A17C-4F16-A23A-6B53406DEF6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nchor="b"/>
          <a:lstStyle>
            <a:lvl1pPr algn="l">
              <a:buNone/>
              <a:defRPr lang="en-US" sz="2400" baseline="0" smtClean="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vert="horz" wrap="square" lIns="45720" tIns="0" rIns="0" bIns="0" numCol="1" spcCol="0" rtlCol="0" fromWordArt="0" anchor="t" anchorCtr="0" forceAA="0" compatLnSpc="1">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BB3CDF60-7FCA-4E92-B476-65ED4AB24E12}" type="datetimeFigureOut">
              <a:rPr lang="en-US" smtClean="0"/>
              <a:pPr/>
              <a:t>9/24/2014</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D015B980-A17C-4F16-A23A-6B53406DEF6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2"/>
      </p:bgRef>
    </p:bg>
    <p:spTree>
      <p:nvGrpSpPr>
        <p:cNvPr id="1" name=""/>
        <p:cNvGrpSpPr/>
        <p:nvPr/>
      </p:nvGrpSpPr>
      <p:grpSpPr>
        <a:xfrm>
          <a:off x="0" y="0"/>
          <a:ext cx="0" cy="0"/>
          <a:chOff x="0" y="0"/>
          <a:chExt cx="0" cy="0"/>
        </a:xfrm>
      </p:grpSpPr>
      <p:sp>
        <p:nvSpPr>
          <p:cNvPr id="8" name="Rectangle 7"/>
          <p:cNvSpPr/>
          <p:nvPr/>
        </p:nvSpPr>
        <p:spPr>
          <a:xfrm rot="21240000">
            <a:off x="597968" y="1004668"/>
            <a:ext cx="4319527" cy="4312573"/>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a:xfrm rot="21420000">
            <a:off x="596706" y="998816"/>
            <a:ext cx="4319527" cy="4312573"/>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title"/>
          </p:nvPr>
        </p:nvSpPr>
        <p:spPr>
          <a:xfrm>
            <a:off x="5389098" y="1143000"/>
            <a:ext cx="3429000" cy="2057400"/>
          </a:xfrm>
        </p:spPr>
        <p:txBody>
          <a:bodyPr vert="horz" anchor="b"/>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kumimoji="0" lang="en-US" smtClean="0"/>
              <a:t>Click to edit Master title style</a:t>
            </a:r>
            <a:endParaRPr kumimoji="0"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vert="horz" wrap="square" lIns="82296" tIns="0" rIns="0" bIns="0" numCol="1" spcCol="0" rtlCol="0" fromWordArt="0" anchor="t" anchorCtr="0" forceAA="0" compatLnSpc="1">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marL="0" marR="0" lvl="0" indent="0" algn="l" defTabSz="0" rtl="0" eaLnBrk="1" fontAlgn="auto" latinLnBrk="0" hangingPunct="1">
              <a:lnSpc>
                <a:spcPct val="100000"/>
              </a:lnSpc>
              <a:spcBef>
                <a:spcPts val="0"/>
              </a:spcBef>
              <a:spcAft>
                <a:spcPts val="0"/>
              </a:spcAft>
              <a:buClr>
                <a:schemeClr val="tx2"/>
              </a:buClr>
              <a:buSzPct val="73000"/>
              <a:buFontTx/>
              <a:buNone/>
              <a:tabLst/>
              <a:defRPr/>
            </a:pPr>
            <a:r>
              <a:rPr kumimoji="0" lang="en-US" smtClean="0"/>
              <a:t>Click to edit Master text styles</a:t>
            </a:r>
          </a:p>
        </p:txBody>
      </p:sp>
      <p:sp>
        <p:nvSpPr>
          <p:cNvPr id="5" name="Date Placeholder 4"/>
          <p:cNvSpPr>
            <a:spLocks noGrp="1"/>
          </p:cNvSpPr>
          <p:nvPr>
            <p:ph type="dt" sz="half" idx="10"/>
          </p:nvPr>
        </p:nvSpPr>
        <p:spPr/>
        <p:txBody>
          <a:bodyPr/>
          <a:lstStyle>
            <a:extLst/>
          </a:lstStyle>
          <a:p>
            <a:fld id="{BB3CDF60-7FCA-4E92-B476-65ED4AB24E12}" type="datetimeFigureOut">
              <a:rPr lang="en-US" smtClean="0"/>
              <a:pPr/>
              <a:t>9/24/2014</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D015B980-A17C-4F16-A23A-6B53406DEF6B}" type="slidenum">
              <a:rPr lang="en-US" smtClean="0"/>
              <a:pPr/>
              <a:t>‹#›</a:t>
            </a:fld>
            <a:endParaRPr lang="en-US"/>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lstStyle>
            <a:lvl1pPr marL="0" indent="0">
              <a:buNone/>
              <a:defRPr sz="3200"/>
            </a:lvl1pPr>
            <a:extLst/>
          </a:lstStyle>
          <a:p>
            <a:r>
              <a:rPr kumimoji="0" lang="en-US" smtClean="0"/>
              <a:t>Click icon to add picture</a:t>
            </a:r>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flipH="1">
            <a:off x="8153400" y="0"/>
            <a:ext cx="990600"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 name="Title Placeholder 2"/>
          <p:cNvSpPr>
            <a:spLocks noGrp="1"/>
          </p:cNvSpPr>
          <p:nvPr>
            <p:ph type="title"/>
          </p:nvPr>
        </p:nvSpPr>
        <p:spPr>
          <a:xfrm>
            <a:off x="457200" y="320040"/>
            <a:ext cx="7239000" cy="1143000"/>
          </a:xfrm>
          <a:prstGeom prst="rect">
            <a:avLst/>
          </a:prstGeom>
        </p:spPr>
        <p:txBody>
          <a:bodyPr vert="horz" lIns="45720" tIns="0" rIns="45720" bIns="0" anchor="b" anchorCtr="0">
            <a:normAutofit/>
          </a:bodyPr>
          <a:lstStyle>
            <a:extLst/>
          </a:lstStyle>
          <a:p>
            <a:r>
              <a:rPr kumimoji="0" lang="en-US" smtClean="0"/>
              <a:t>Click to edit Master title style</a:t>
            </a:r>
            <a:endParaRPr kumimoji="0" lang="en-US"/>
          </a:p>
        </p:txBody>
      </p:sp>
      <p:sp>
        <p:nvSpPr>
          <p:cNvPr id="31" name="Text Placeholder 30"/>
          <p:cNvSpPr>
            <a:spLocks noGrp="1"/>
          </p:cNvSpPr>
          <p:nvPr>
            <p:ph type="body" idx="1"/>
          </p:nvPr>
        </p:nvSpPr>
        <p:spPr>
          <a:xfrm>
            <a:off x="457200" y="1609416"/>
            <a:ext cx="7239000" cy="4846320"/>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7" name="Date Placeholder 26"/>
          <p:cNvSpPr>
            <a:spLocks noGrp="1"/>
          </p:cNvSpPr>
          <p:nvPr>
            <p:ph type="dt" sz="half" idx="2"/>
          </p:nvPr>
        </p:nvSpPr>
        <p:spPr>
          <a:xfrm>
            <a:off x="4245936" y="6557946"/>
            <a:ext cx="2002464" cy="226902"/>
          </a:xfrm>
          <a:prstGeom prst="rect">
            <a:avLst/>
          </a:prstGeom>
        </p:spPr>
        <p:txBody>
          <a:bodyPr vert="horz" tIns="0" bIns="0" anchor="b"/>
          <a:lstStyle>
            <a:lvl1pPr algn="l" eaLnBrk="1" latinLnBrk="0" hangingPunct="1">
              <a:defRPr kumimoji="0" sz="1000">
                <a:solidFill>
                  <a:schemeClr val="tx2"/>
                </a:solidFill>
              </a:defRPr>
            </a:lvl1pPr>
            <a:extLst/>
          </a:lstStyle>
          <a:p>
            <a:fld id="{BB3CDF60-7FCA-4E92-B476-65ED4AB24E12}" type="datetimeFigureOut">
              <a:rPr lang="en-US" smtClean="0"/>
              <a:pPr/>
              <a:t>9/24/2014</a:t>
            </a:fld>
            <a:endParaRPr lang="en-US"/>
          </a:p>
        </p:txBody>
      </p:sp>
      <p:sp>
        <p:nvSpPr>
          <p:cNvPr id="4" name="Footer Placeholder 3"/>
          <p:cNvSpPr>
            <a:spLocks noGrp="1"/>
          </p:cNvSpPr>
          <p:nvPr>
            <p:ph type="ftr" sz="quarter" idx="3"/>
          </p:nvPr>
        </p:nvSpPr>
        <p:spPr>
          <a:xfrm>
            <a:off x="457200" y="6557946"/>
            <a:ext cx="3657600" cy="228600"/>
          </a:xfrm>
          <a:prstGeom prst="rect">
            <a:avLst/>
          </a:prstGeom>
        </p:spPr>
        <p:txBody>
          <a:bodyPr vert="horz" tIns="0" bIns="0" anchor="b"/>
          <a:lstStyle>
            <a:lvl1pPr algn="r" eaLnBrk="1" latinLnBrk="0" hangingPunct="1">
              <a:defRPr kumimoji="0" sz="1000">
                <a:solidFill>
                  <a:schemeClr val="tx2"/>
                </a:solidFill>
              </a:defRPr>
            </a:lvl1pPr>
            <a:extLst/>
          </a:lstStyle>
          <a:p>
            <a:endParaRPr lang="en-US"/>
          </a:p>
        </p:txBody>
      </p:sp>
      <p:sp>
        <p:nvSpPr>
          <p:cNvPr id="16" name="Slide Number Placeholder 15"/>
          <p:cNvSpPr>
            <a:spLocks noGrp="1"/>
          </p:cNvSpPr>
          <p:nvPr>
            <p:ph type="sldNum" sz="quarter" idx="4"/>
          </p:nvPr>
        </p:nvSpPr>
        <p:spPr>
          <a:xfrm>
            <a:off x="6251448" y="6556248"/>
            <a:ext cx="588336" cy="228600"/>
          </a:xfrm>
          <a:prstGeom prst="rect">
            <a:avLst/>
          </a:prstGeom>
        </p:spPr>
        <p:txBody>
          <a:bodyPr vert="horz" lIns="0" tIns="0" rIns="0" bIns="0" anchor="b"/>
          <a:lstStyle>
            <a:lvl1pPr algn="r" eaLnBrk="1" latinLnBrk="0" hangingPunct="1">
              <a:defRPr kumimoji="0" sz="1100">
                <a:solidFill>
                  <a:schemeClr val="tx2"/>
                </a:solidFill>
              </a:defRPr>
            </a:lvl1pPr>
            <a:extLst/>
          </a:lstStyle>
          <a:p>
            <a:fld id="{D015B980-A17C-4F16-A23A-6B53406DEF6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p:titleStyle>
    <p:body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l" rtl="0"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chart" Target="../charts/chart4.xml"/><Relationship Id="rId1" Type="http://schemas.openxmlformats.org/officeDocument/2006/relationships/slideLayout" Target="../slideLayouts/slideLayout2.xml"/><Relationship Id="rId6" Type="http://schemas.openxmlformats.org/officeDocument/2006/relationships/image" Target="../media/image4.emf"/><Relationship Id="rId5" Type="http://schemas.openxmlformats.org/officeDocument/2006/relationships/customXml" Target="../ink/ink2.xml"/><Relationship Id="rId4" Type="http://schemas.openxmlformats.org/officeDocument/2006/relationships/image" Target="../media/image3.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customXml" Target="../ink/ink4.xml"/><Relationship Id="rId7" Type="http://schemas.openxmlformats.org/officeDocument/2006/relationships/customXml" Target="../ink/ink6.xml"/><Relationship Id="rId2" Type="http://schemas.openxmlformats.org/officeDocument/2006/relationships/chart" Target="../charts/chart5.xml"/><Relationship Id="rId1" Type="http://schemas.openxmlformats.org/officeDocument/2006/relationships/slideLayout" Target="../slideLayouts/slideLayout2.xml"/><Relationship Id="rId6" Type="http://schemas.openxmlformats.org/officeDocument/2006/relationships/image" Target="../media/image4.emf"/><Relationship Id="rId5" Type="http://schemas.openxmlformats.org/officeDocument/2006/relationships/customXml" Target="../ink/ink5.xml"/><Relationship Id="rId4" Type="http://schemas.openxmlformats.org/officeDocument/2006/relationships/image" Target="../media/image3.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customXml" Target="../ink/ink7.xml"/><Relationship Id="rId7" Type="http://schemas.openxmlformats.org/officeDocument/2006/relationships/customXml" Target="../ink/ink9.xml"/><Relationship Id="rId2" Type="http://schemas.openxmlformats.org/officeDocument/2006/relationships/chart" Target="../charts/chart6.xml"/><Relationship Id="rId1" Type="http://schemas.openxmlformats.org/officeDocument/2006/relationships/slideLayout" Target="../slideLayouts/slideLayout2.xml"/><Relationship Id="rId6" Type="http://schemas.openxmlformats.org/officeDocument/2006/relationships/image" Target="../media/image4.emf"/><Relationship Id="rId5" Type="http://schemas.openxmlformats.org/officeDocument/2006/relationships/customXml" Target="../ink/ink8.xml"/><Relationship Id="rId4" Type="http://schemas.openxmlformats.org/officeDocument/2006/relationships/image" Target="../media/image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customXml" Target="../ink/ink10.xml"/><Relationship Id="rId7" Type="http://schemas.openxmlformats.org/officeDocument/2006/relationships/customXml" Target="../ink/ink12.xml"/><Relationship Id="rId2" Type="http://schemas.openxmlformats.org/officeDocument/2006/relationships/chart" Target="../charts/chart7.xml"/><Relationship Id="rId1" Type="http://schemas.openxmlformats.org/officeDocument/2006/relationships/slideLayout" Target="../slideLayouts/slideLayout2.xml"/><Relationship Id="rId6" Type="http://schemas.openxmlformats.org/officeDocument/2006/relationships/image" Target="../media/image4.emf"/><Relationship Id="rId5" Type="http://schemas.openxmlformats.org/officeDocument/2006/relationships/customXml" Target="../ink/ink11.xml"/><Relationship Id="rId4" Type="http://schemas.openxmlformats.org/officeDocument/2006/relationships/image" Target="../media/image3.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customXml" Target="../ink/ink13.xml"/><Relationship Id="rId7" Type="http://schemas.openxmlformats.org/officeDocument/2006/relationships/customXml" Target="../ink/ink15.xml"/><Relationship Id="rId2" Type="http://schemas.openxmlformats.org/officeDocument/2006/relationships/chart" Target="../charts/chart8.xml"/><Relationship Id="rId1" Type="http://schemas.openxmlformats.org/officeDocument/2006/relationships/slideLayout" Target="../slideLayouts/slideLayout2.xml"/><Relationship Id="rId6" Type="http://schemas.openxmlformats.org/officeDocument/2006/relationships/image" Target="../media/image4.emf"/><Relationship Id="rId5" Type="http://schemas.openxmlformats.org/officeDocument/2006/relationships/customXml" Target="../ink/ink14.xml"/><Relationship Id="rId4" Type="http://schemas.openxmlformats.org/officeDocument/2006/relationships/image" Target="../media/image3.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customXml" Target="../ink/ink16.xml"/><Relationship Id="rId7" Type="http://schemas.openxmlformats.org/officeDocument/2006/relationships/customXml" Target="../ink/ink18.xml"/><Relationship Id="rId2" Type="http://schemas.openxmlformats.org/officeDocument/2006/relationships/chart" Target="../charts/chart9.xml"/><Relationship Id="rId1" Type="http://schemas.openxmlformats.org/officeDocument/2006/relationships/slideLayout" Target="../slideLayouts/slideLayout2.xml"/><Relationship Id="rId6" Type="http://schemas.openxmlformats.org/officeDocument/2006/relationships/image" Target="../media/image4.emf"/><Relationship Id="rId5" Type="http://schemas.openxmlformats.org/officeDocument/2006/relationships/customXml" Target="../ink/ink17.xml"/><Relationship Id="rId4" Type="http://schemas.openxmlformats.org/officeDocument/2006/relationships/image" Target="../media/image3.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Students Counseling Cell</a:t>
            </a:r>
            <a:endParaRPr lang="en-US" dirty="0"/>
          </a:p>
        </p:txBody>
      </p:sp>
      <p:pic>
        <p:nvPicPr>
          <p:cNvPr id="1026" name="Picture 2"/>
          <p:cNvPicPr>
            <a:picLocks noGrp="1" noChangeAspect="1" noChangeArrowheads="1"/>
          </p:cNvPicPr>
          <p:nvPr>
            <p:ph type="pic" idx="1"/>
          </p:nvPr>
        </p:nvPicPr>
        <p:blipFill>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12678" r="12678"/>
          <a:stretch>
            <a:fillRect/>
          </a:stretch>
        </p:blipFill>
        <p:spPr bwMode="auto">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76274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smtClean="0"/>
              <a:t>Performance Analysis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738067748"/>
              </p:ext>
            </p:extLst>
          </p:nvPr>
        </p:nvGraphicFramePr>
        <p:xfrm>
          <a:off x="0" y="1219198"/>
          <a:ext cx="8077200" cy="5709601"/>
        </p:xfrm>
        <a:graphic>
          <a:graphicData uri="http://schemas.openxmlformats.org/drawingml/2006/table">
            <a:tbl>
              <a:tblPr firstRow="1" bandRow="1">
                <a:tableStyleId>{7DF18680-E054-41AD-8BC1-D1AEF772440D}</a:tableStyleId>
              </a:tblPr>
              <a:tblGrid>
                <a:gridCol w="776362"/>
                <a:gridCol w="1032250"/>
                <a:gridCol w="1620388"/>
                <a:gridCol w="2971800"/>
                <a:gridCol w="1676400"/>
              </a:tblGrid>
              <a:tr h="1385740">
                <a:tc>
                  <a:txBody>
                    <a:bodyPr/>
                    <a:lstStyle/>
                    <a:p>
                      <a:r>
                        <a:rPr lang="en-US" dirty="0" err="1" smtClean="0"/>
                        <a:t>S.No</a:t>
                      </a:r>
                      <a:r>
                        <a:rPr lang="en-US" dirty="0" smtClean="0"/>
                        <a:t>.</a:t>
                      </a:r>
                      <a:endParaRPr lang="en-US" dirty="0"/>
                    </a:p>
                  </a:txBody>
                  <a:tcPr/>
                </a:tc>
                <a:tc>
                  <a:txBody>
                    <a:bodyPr/>
                    <a:lstStyle/>
                    <a:p>
                      <a:r>
                        <a:rPr lang="en-US" dirty="0" smtClean="0"/>
                        <a:t>SPR</a:t>
                      </a:r>
                      <a:r>
                        <a:rPr lang="en-US" baseline="0" dirty="0" smtClean="0"/>
                        <a:t> No.</a:t>
                      </a:r>
                      <a:endParaRPr lang="en-US" dirty="0"/>
                    </a:p>
                  </a:txBody>
                  <a:tcPr/>
                </a:tc>
                <a:tc>
                  <a:txBody>
                    <a:bodyPr/>
                    <a:lstStyle/>
                    <a:p>
                      <a:r>
                        <a:rPr lang="en-US" dirty="0" smtClean="0"/>
                        <a:t>Name</a:t>
                      </a:r>
                      <a:r>
                        <a:rPr lang="en-US" baseline="0" dirty="0" smtClean="0"/>
                        <a:t> of the Students</a:t>
                      </a:r>
                      <a:endParaRPr lang="en-US" dirty="0"/>
                    </a:p>
                  </a:txBody>
                  <a:tcPr/>
                </a:tc>
                <a:tc>
                  <a:txBody>
                    <a:bodyPr/>
                    <a:lstStyle/>
                    <a:p>
                      <a:r>
                        <a:rPr lang="en-US" dirty="0" smtClean="0"/>
                        <a:t>Performance before Counseling</a:t>
                      </a:r>
                      <a:endParaRPr lang="en-US" dirty="0"/>
                    </a:p>
                  </a:txBody>
                  <a:tcPr/>
                </a:tc>
                <a:tc>
                  <a:txBody>
                    <a:bodyPr/>
                    <a:lstStyle/>
                    <a:p>
                      <a:r>
                        <a:rPr lang="en-US" dirty="0" smtClean="0"/>
                        <a:t>Performance after Counseling</a:t>
                      </a:r>
                    </a:p>
                    <a:p>
                      <a:endParaRPr lang="en-US" dirty="0"/>
                    </a:p>
                  </a:txBody>
                  <a:tcPr/>
                </a:tc>
              </a:tr>
              <a:tr h="982593">
                <a:tc>
                  <a:txBody>
                    <a:bodyPr/>
                    <a:lstStyle/>
                    <a:p>
                      <a:r>
                        <a:rPr lang="en-US" dirty="0" smtClean="0"/>
                        <a:t>1.</a:t>
                      </a:r>
                      <a:endParaRPr lang="en-US" dirty="0"/>
                    </a:p>
                  </a:txBody>
                  <a:tcPr/>
                </a:tc>
                <a:tc>
                  <a:txBody>
                    <a:bodyPr/>
                    <a:lstStyle/>
                    <a:p>
                      <a:r>
                        <a:rPr lang="en-US" dirty="0" smtClean="0"/>
                        <a:t>4006</a:t>
                      </a:r>
                      <a:endParaRPr lang="en-US" dirty="0"/>
                    </a:p>
                  </a:txBody>
                  <a:tcPr/>
                </a:tc>
                <a:tc>
                  <a:txBody>
                    <a:bodyPr/>
                    <a:lstStyle/>
                    <a:p>
                      <a:r>
                        <a:rPr lang="en-US" dirty="0" smtClean="0"/>
                        <a:t>K. </a:t>
                      </a:r>
                      <a:r>
                        <a:rPr lang="en-US" dirty="0" err="1" smtClean="0"/>
                        <a:t>Ajith</a:t>
                      </a:r>
                      <a:r>
                        <a:rPr lang="en-US" dirty="0" smtClean="0"/>
                        <a:t> Kumar</a:t>
                      </a:r>
                      <a:endParaRPr lang="en-US" dirty="0"/>
                    </a:p>
                  </a:txBody>
                  <a:tcPr/>
                </a:tc>
                <a:tc>
                  <a:txBody>
                    <a:bodyPr/>
                    <a:lstStyle/>
                    <a:p>
                      <a:r>
                        <a:rPr lang="en-US" dirty="0" smtClean="0"/>
                        <a:t>16</a:t>
                      </a:r>
                      <a:r>
                        <a:rPr lang="en-US" baseline="0" dirty="0" smtClean="0"/>
                        <a:t> Appeared</a:t>
                      </a:r>
                      <a:r>
                        <a:rPr lang="en-US" dirty="0" smtClean="0"/>
                        <a:t> (I </a:t>
                      </a:r>
                      <a:r>
                        <a:rPr lang="en-US" dirty="0" err="1" smtClean="0"/>
                        <a:t>Sem</a:t>
                      </a:r>
                      <a:r>
                        <a:rPr lang="en-US" dirty="0" smtClean="0"/>
                        <a:t>)</a:t>
                      </a:r>
                      <a:endParaRPr lang="en-US" dirty="0"/>
                    </a:p>
                  </a:txBody>
                  <a:tcPr/>
                </a:tc>
                <a:tc>
                  <a:txBody>
                    <a:bodyPr/>
                    <a:lstStyle/>
                    <a:p>
                      <a:r>
                        <a:rPr lang="en-US" dirty="0" smtClean="0"/>
                        <a:t>Cleared all in the next </a:t>
                      </a:r>
                      <a:r>
                        <a:rPr lang="en-US" dirty="0" err="1" smtClean="0"/>
                        <a:t>Sem</a:t>
                      </a:r>
                      <a:endParaRPr lang="en-US" dirty="0"/>
                    </a:p>
                  </a:txBody>
                  <a:tcPr/>
                </a:tc>
              </a:tr>
              <a:tr h="569280">
                <a:tc>
                  <a:txBody>
                    <a:bodyPr/>
                    <a:lstStyle/>
                    <a:p>
                      <a:r>
                        <a:rPr lang="en-US" dirty="0" smtClean="0"/>
                        <a:t>2.</a:t>
                      </a:r>
                      <a:endParaRPr lang="en-US" dirty="0"/>
                    </a:p>
                  </a:txBody>
                  <a:tcPr/>
                </a:tc>
                <a:tc>
                  <a:txBody>
                    <a:bodyPr/>
                    <a:lstStyle/>
                    <a:p>
                      <a:r>
                        <a:rPr lang="en-US" dirty="0" smtClean="0"/>
                        <a:t>4085</a:t>
                      </a:r>
                      <a:endParaRPr lang="en-US" dirty="0"/>
                    </a:p>
                  </a:txBody>
                  <a:tcPr/>
                </a:tc>
                <a:tc>
                  <a:txBody>
                    <a:bodyPr/>
                    <a:lstStyle/>
                    <a:p>
                      <a:r>
                        <a:rPr lang="en-US" dirty="0" err="1" smtClean="0"/>
                        <a:t>V.Tamilselvam</a:t>
                      </a:r>
                      <a:endParaRPr lang="en-US" dirty="0"/>
                    </a:p>
                  </a:txBody>
                  <a:tcPr/>
                </a:tc>
                <a:tc>
                  <a:txBody>
                    <a:bodyPr/>
                    <a:lstStyle/>
                    <a:p>
                      <a:r>
                        <a:rPr lang="en-US" dirty="0" smtClean="0"/>
                        <a:t>10</a:t>
                      </a:r>
                      <a:r>
                        <a:rPr lang="en-US" baseline="0" dirty="0" smtClean="0"/>
                        <a:t> Appeared in III </a:t>
                      </a:r>
                      <a:r>
                        <a:rPr lang="en-US" baseline="0" dirty="0" err="1" smtClean="0"/>
                        <a:t>Sem</a:t>
                      </a:r>
                      <a:endParaRPr lang="en-US" dirty="0">
                        <a:solidFill>
                          <a:schemeClr val="tx1"/>
                        </a:solidFill>
                      </a:endParaRPr>
                    </a:p>
                  </a:txBody>
                  <a:tcPr/>
                </a:tc>
                <a:tc>
                  <a:txBody>
                    <a:bodyPr/>
                    <a:lstStyle/>
                    <a:p>
                      <a:r>
                        <a:rPr lang="en-US" dirty="0" smtClean="0"/>
                        <a:t>9 Cleared</a:t>
                      </a:r>
                      <a:endParaRPr lang="en-US" dirty="0">
                        <a:solidFill>
                          <a:schemeClr val="tx1"/>
                        </a:solidFill>
                      </a:endParaRPr>
                    </a:p>
                  </a:txBody>
                  <a:tcPr/>
                </a:tc>
              </a:tr>
              <a:tr h="1385740">
                <a:tc>
                  <a:txBody>
                    <a:bodyPr/>
                    <a:lstStyle/>
                    <a:p>
                      <a:r>
                        <a:rPr lang="en-US" dirty="0" smtClean="0"/>
                        <a:t>3.</a:t>
                      </a:r>
                      <a:endParaRPr lang="en-US" dirty="0"/>
                    </a:p>
                  </a:txBody>
                  <a:tcPr/>
                </a:tc>
                <a:tc>
                  <a:txBody>
                    <a:bodyPr/>
                    <a:lstStyle/>
                    <a:p>
                      <a:r>
                        <a:rPr lang="en-US" dirty="0" smtClean="0"/>
                        <a:t>4428</a:t>
                      </a:r>
                      <a:endParaRPr lang="en-US" dirty="0"/>
                    </a:p>
                  </a:txBody>
                  <a:tcPr/>
                </a:tc>
                <a:tc>
                  <a:txBody>
                    <a:bodyPr/>
                    <a:lstStyle/>
                    <a:p>
                      <a:r>
                        <a:rPr lang="en-US" dirty="0" err="1" smtClean="0"/>
                        <a:t>T.Prithiviraj</a:t>
                      </a:r>
                      <a:endParaRPr lang="en-US" dirty="0"/>
                    </a:p>
                  </a:txBody>
                  <a:tcPr/>
                </a:tc>
                <a:tc>
                  <a:txBody>
                    <a:bodyPr/>
                    <a:lstStyle/>
                    <a:p>
                      <a:r>
                        <a:rPr lang="en-US" dirty="0" smtClean="0"/>
                        <a:t>Scored</a:t>
                      </a:r>
                      <a:r>
                        <a:rPr lang="en-US" baseline="0" dirty="0" smtClean="0"/>
                        <a:t> low marks in internal exams</a:t>
                      </a:r>
                      <a:endParaRPr lang="en-US" dirty="0">
                        <a:solidFill>
                          <a:schemeClr val="tx1"/>
                        </a:solidFill>
                      </a:endParaRPr>
                    </a:p>
                  </a:txBody>
                  <a:tcPr/>
                </a:tc>
                <a:tc>
                  <a:txBody>
                    <a:bodyPr/>
                    <a:lstStyle/>
                    <a:p>
                      <a:r>
                        <a:rPr lang="en-US" dirty="0" smtClean="0"/>
                        <a:t>He scored II Rank in university exam</a:t>
                      </a:r>
                      <a:endParaRPr lang="en-US" dirty="0">
                        <a:solidFill>
                          <a:schemeClr val="tx1"/>
                        </a:solidFill>
                      </a:endParaRPr>
                    </a:p>
                  </a:txBody>
                  <a:tcPr/>
                </a:tc>
              </a:tr>
              <a:tr h="569280">
                <a:tc>
                  <a:txBody>
                    <a:bodyPr/>
                    <a:lstStyle/>
                    <a:p>
                      <a:r>
                        <a:rPr lang="en-US" dirty="0" smtClean="0"/>
                        <a:t>4.</a:t>
                      </a:r>
                      <a:endParaRPr lang="en-US" dirty="0"/>
                    </a:p>
                  </a:txBody>
                  <a:tcPr/>
                </a:tc>
                <a:tc>
                  <a:txBody>
                    <a:bodyPr/>
                    <a:lstStyle/>
                    <a:p>
                      <a:r>
                        <a:rPr lang="en-US" dirty="0" smtClean="0"/>
                        <a:t>3373</a:t>
                      </a:r>
                      <a:endParaRPr lang="en-US" dirty="0"/>
                    </a:p>
                  </a:txBody>
                  <a:tcPr/>
                </a:tc>
                <a:tc>
                  <a:txBody>
                    <a:bodyPr/>
                    <a:lstStyle/>
                    <a:p>
                      <a:r>
                        <a:rPr lang="en-US" dirty="0" err="1" smtClean="0"/>
                        <a:t>M.Dhivagar</a:t>
                      </a:r>
                      <a:r>
                        <a:rPr lang="en-US" dirty="0" smtClean="0"/>
                        <a:t> </a:t>
                      </a:r>
                      <a:endParaRPr lang="en-US" dirty="0"/>
                    </a:p>
                  </a:txBody>
                  <a:tcPr/>
                </a:tc>
                <a:tc>
                  <a:txBody>
                    <a:bodyPr/>
                    <a:lstStyle/>
                    <a:p>
                      <a:r>
                        <a:rPr lang="en-US" dirty="0" smtClean="0"/>
                        <a:t>20 Appeared in</a:t>
                      </a:r>
                      <a:r>
                        <a:rPr lang="en-US" baseline="0" dirty="0" smtClean="0"/>
                        <a:t> III </a:t>
                      </a:r>
                      <a:r>
                        <a:rPr lang="en-US" baseline="0" dirty="0" err="1" smtClean="0"/>
                        <a:t>sem</a:t>
                      </a:r>
                      <a:endParaRPr lang="en-US" dirty="0">
                        <a:solidFill>
                          <a:schemeClr val="tx1"/>
                        </a:solidFill>
                      </a:endParaRPr>
                    </a:p>
                  </a:txBody>
                  <a:tcPr/>
                </a:tc>
                <a:tc>
                  <a:txBody>
                    <a:bodyPr/>
                    <a:lstStyle/>
                    <a:p>
                      <a:r>
                        <a:rPr lang="en-US" dirty="0" smtClean="0"/>
                        <a:t>17 Cleared</a:t>
                      </a:r>
                      <a:endParaRPr lang="en-US" dirty="0">
                        <a:solidFill>
                          <a:schemeClr val="tx1"/>
                        </a:solidFill>
                      </a:endParaRPr>
                    </a:p>
                  </a:txBody>
                  <a:tcPr/>
                </a:tc>
              </a:tr>
              <a:tr h="746168">
                <a:tc>
                  <a:txBody>
                    <a:bodyPr/>
                    <a:lstStyle/>
                    <a:p>
                      <a:r>
                        <a:rPr lang="en-US" dirty="0" smtClean="0"/>
                        <a:t>5.</a:t>
                      </a:r>
                      <a:endParaRPr lang="en-US" dirty="0"/>
                    </a:p>
                  </a:txBody>
                  <a:tcPr/>
                </a:tc>
                <a:tc>
                  <a:txBody>
                    <a:bodyPr/>
                    <a:lstStyle/>
                    <a:p>
                      <a:r>
                        <a:rPr lang="en-US" dirty="0" smtClean="0"/>
                        <a:t>3468</a:t>
                      </a:r>
                      <a:endParaRPr lang="en-US" dirty="0"/>
                    </a:p>
                  </a:txBody>
                  <a:tcPr/>
                </a:tc>
                <a:tc>
                  <a:txBody>
                    <a:bodyPr/>
                    <a:lstStyle/>
                    <a:p>
                      <a:r>
                        <a:rPr lang="en-US" dirty="0" err="1" smtClean="0"/>
                        <a:t>A.Robert</a:t>
                      </a:r>
                      <a:r>
                        <a:rPr lang="en-US" dirty="0" smtClean="0"/>
                        <a:t> Kennedy</a:t>
                      </a:r>
                      <a:endParaRPr lang="en-US" dirty="0"/>
                    </a:p>
                  </a:txBody>
                  <a:tcPr/>
                </a:tc>
                <a:tc>
                  <a:txBody>
                    <a:bodyPr/>
                    <a:lstStyle/>
                    <a:p>
                      <a:r>
                        <a:rPr lang="en-US" dirty="0" smtClean="0"/>
                        <a:t>8 Appeared in V </a:t>
                      </a:r>
                      <a:r>
                        <a:rPr lang="en-US" dirty="0" err="1" smtClean="0"/>
                        <a:t>Sem</a:t>
                      </a:r>
                      <a:endParaRPr lang="en-US" dirty="0">
                        <a:solidFill>
                          <a:schemeClr val="tx1"/>
                        </a:solidFill>
                      </a:endParaRPr>
                    </a:p>
                  </a:txBody>
                  <a:tcPr/>
                </a:tc>
                <a:tc>
                  <a:txBody>
                    <a:bodyPr/>
                    <a:lstStyle/>
                    <a:p>
                      <a:r>
                        <a:rPr lang="en-US" dirty="0" smtClean="0"/>
                        <a:t>All Cleared</a:t>
                      </a:r>
                      <a:endParaRPr lang="en-US" dirty="0">
                        <a:solidFill>
                          <a:schemeClr val="tx1"/>
                        </a:solidFill>
                      </a:endParaRPr>
                    </a:p>
                  </a:txBody>
                  <a:tcPr/>
                </a:tc>
              </a:tr>
            </a:tbl>
          </a:graphicData>
        </a:graphic>
      </p:graphicFrame>
    </p:spTree>
    <p:extLst>
      <p:ext uri="{BB962C8B-B14F-4D97-AF65-F5344CB8AC3E}">
        <p14:creationId xmlns:p14="http://schemas.microsoft.com/office/powerpoint/2010/main" val="14832611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smtClean="0"/>
              <a:t>Performance Analysis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9081894"/>
              </p:ext>
            </p:extLst>
          </p:nvPr>
        </p:nvGraphicFramePr>
        <p:xfrm>
          <a:off x="1" y="1219201"/>
          <a:ext cx="8153399" cy="3341908"/>
        </p:xfrm>
        <a:graphic>
          <a:graphicData uri="http://schemas.openxmlformats.org/drawingml/2006/table">
            <a:tbl>
              <a:tblPr firstRow="1" bandRow="1">
                <a:tableStyleId>{7DF18680-E054-41AD-8BC1-D1AEF772440D}</a:tableStyleId>
              </a:tblPr>
              <a:tblGrid>
                <a:gridCol w="703424"/>
                <a:gridCol w="935272"/>
                <a:gridCol w="2434556"/>
                <a:gridCol w="2182100"/>
                <a:gridCol w="1898047"/>
              </a:tblGrid>
              <a:tr h="609599">
                <a:tc>
                  <a:txBody>
                    <a:bodyPr/>
                    <a:lstStyle/>
                    <a:p>
                      <a:r>
                        <a:rPr lang="en-US" dirty="0" err="1" smtClean="0"/>
                        <a:t>S.No</a:t>
                      </a:r>
                      <a:r>
                        <a:rPr lang="en-US" dirty="0" smtClean="0"/>
                        <a:t>.</a:t>
                      </a:r>
                      <a:endParaRPr lang="en-US" dirty="0"/>
                    </a:p>
                  </a:txBody>
                  <a:tcPr/>
                </a:tc>
                <a:tc>
                  <a:txBody>
                    <a:bodyPr/>
                    <a:lstStyle/>
                    <a:p>
                      <a:r>
                        <a:rPr lang="en-US" dirty="0" smtClean="0"/>
                        <a:t>SPR</a:t>
                      </a:r>
                      <a:r>
                        <a:rPr lang="en-US" baseline="0" dirty="0" smtClean="0"/>
                        <a:t> No.</a:t>
                      </a:r>
                      <a:endParaRPr lang="en-US" dirty="0"/>
                    </a:p>
                  </a:txBody>
                  <a:tcPr/>
                </a:tc>
                <a:tc>
                  <a:txBody>
                    <a:bodyPr/>
                    <a:lstStyle/>
                    <a:p>
                      <a:r>
                        <a:rPr lang="en-US" dirty="0" smtClean="0"/>
                        <a:t>Name</a:t>
                      </a:r>
                      <a:r>
                        <a:rPr lang="en-US" baseline="0" dirty="0" smtClean="0"/>
                        <a:t> of the Students</a:t>
                      </a:r>
                      <a:endParaRPr lang="en-US" dirty="0"/>
                    </a:p>
                  </a:txBody>
                  <a:tcPr/>
                </a:tc>
                <a:tc>
                  <a:txBody>
                    <a:bodyPr/>
                    <a:lstStyle/>
                    <a:p>
                      <a:r>
                        <a:rPr lang="en-US" dirty="0" smtClean="0"/>
                        <a:t>Performance before Counseling</a:t>
                      </a:r>
                      <a:endParaRPr lang="en-US" dirty="0"/>
                    </a:p>
                  </a:txBody>
                  <a:tcPr/>
                </a:tc>
                <a:tc>
                  <a:txBody>
                    <a:bodyPr/>
                    <a:lstStyle/>
                    <a:p>
                      <a:r>
                        <a:rPr lang="en-US" dirty="0" smtClean="0"/>
                        <a:t>Performance after</a:t>
                      </a:r>
                      <a:r>
                        <a:rPr lang="en-US" baseline="0" dirty="0" smtClean="0"/>
                        <a:t> </a:t>
                      </a:r>
                      <a:r>
                        <a:rPr lang="en-US" dirty="0" smtClean="0"/>
                        <a:t>Counseling</a:t>
                      </a:r>
                    </a:p>
                    <a:p>
                      <a:endParaRPr lang="en-US" dirty="0"/>
                    </a:p>
                  </a:txBody>
                  <a:tcPr/>
                </a:tc>
              </a:tr>
              <a:tr h="436514">
                <a:tc>
                  <a:txBody>
                    <a:bodyPr/>
                    <a:lstStyle/>
                    <a:p>
                      <a:r>
                        <a:rPr lang="en-US" dirty="0" smtClean="0"/>
                        <a:t>6.</a:t>
                      </a:r>
                      <a:endParaRPr lang="en-US" dirty="0"/>
                    </a:p>
                  </a:txBody>
                  <a:tcPr/>
                </a:tc>
                <a:tc>
                  <a:txBody>
                    <a:bodyPr/>
                    <a:lstStyle/>
                    <a:p>
                      <a:r>
                        <a:rPr lang="en-US" dirty="0" smtClean="0"/>
                        <a:t>3366</a:t>
                      </a:r>
                      <a:endParaRPr lang="en-US" dirty="0"/>
                    </a:p>
                  </a:txBody>
                  <a:tcPr/>
                </a:tc>
                <a:tc>
                  <a:txBody>
                    <a:bodyPr/>
                    <a:lstStyle/>
                    <a:p>
                      <a:r>
                        <a:rPr lang="en-US" dirty="0" err="1" smtClean="0"/>
                        <a:t>A.Rajesh</a:t>
                      </a:r>
                      <a:r>
                        <a:rPr lang="en-US" baseline="0" dirty="0" smtClean="0"/>
                        <a:t> </a:t>
                      </a:r>
                      <a:r>
                        <a:rPr lang="en-US" baseline="0" dirty="0" err="1" smtClean="0"/>
                        <a:t>Khanna</a:t>
                      </a:r>
                      <a:endParaRPr lang="en-US" dirty="0"/>
                    </a:p>
                  </a:txBody>
                  <a:tcPr/>
                </a:tc>
                <a:tc>
                  <a:txBody>
                    <a:bodyPr/>
                    <a:lstStyle/>
                    <a:p>
                      <a:r>
                        <a:rPr lang="en-US" baseline="0" dirty="0" smtClean="0"/>
                        <a:t>8 </a:t>
                      </a:r>
                      <a:r>
                        <a:rPr lang="en-US" dirty="0" smtClean="0"/>
                        <a:t>Arrear in V </a:t>
                      </a:r>
                      <a:r>
                        <a:rPr lang="en-US" dirty="0" err="1" smtClean="0"/>
                        <a:t>Sem</a:t>
                      </a:r>
                      <a:endParaRPr lang="en-US" dirty="0">
                        <a:solidFill>
                          <a:schemeClr val="tx1"/>
                        </a:solidFill>
                      </a:endParaRPr>
                    </a:p>
                  </a:txBody>
                  <a:tcPr/>
                </a:tc>
                <a:tc>
                  <a:txBody>
                    <a:bodyPr/>
                    <a:lstStyle/>
                    <a:p>
                      <a:r>
                        <a:rPr lang="en-US" dirty="0" smtClean="0"/>
                        <a:t>All Cleared</a:t>
                      </a:r>
                      <a:endParaRPr lang="en-US" dirty="0">
                        <a:solidFill>
                          <a:schemeClr val="tx1"/>
                        </a:solidFill>
                      </a:endParaRPr>
                    </a:p>
                  </a:txBody>
                  <a:tcPr/>
                </a:tc>
              </a:tr>
              <a:tr h="436514">
                <a:tc>
                  <a:txBody>
                    <a:bodyPr/>
                    <a:lstStyle/>
                    <a:p>
                      <a:r>
                        <a:rPr lang="en-US" dirty="0" smtClean="0"/>
                        <a:t>7.</a:t>
                      </a:r>
                      <a:endParaRPr lang="en-US" dirty="0"/>
                    </a:p>
                  </a:txBody>
                  <a:tcPr/>
                </a:tc>
                <a:tc>
                  <a:txBody>
                    <a:bodyPr/>
                    <a:lstStyle/>
                    <a:p>
                      <a:r>
                        <a:rPr lang="en-US" dirty="0" smtClean="0"/>
                        <a:t>3889</a:t>
                      </a:r>
                      <a:endParaRPr lang="en-US" dirty="0"/>
                    </a:p>
                  </a:txBody>
                  <a:tcPr/>
                </a:tc>
                <a:tc>
                  <a:txBody>
                    <a:bodyPr/>
                    <a:lstStyle/>
                    <a:p>
                      <a:r>
                        <a:rPr lang="en-US" dirty="0" err="1" smtClean="0"/>
                        <a:t>R.Saravana</a:t>
                      </a:r>
                      <a:r>
                        <a:rPr lang="en-US" baseline="0" dirty="0" smtClean="0"/>
                        <a:t> </a:t>
                      </a:r>
                      <a:r>
                        <a:rPr lang="en-US" baseline="0" dirty="0" err="1" smtClean="0"/>
                        <a:t>Muthu</a:t>
                      </a:r>
                      <a:endParaRPr lang="en-US" dirty="0"/>
                    </a:p>
                  </a:txBody>
                  <a:tcPr/>
                </a:tc>
                <a:tc>
                  <a:txBody>
                    <a:bodyPr/>
                    <a:lstStyle/>
                    <a:p>
                      <a:r>
                        <a:rPr lang="en-US" dirty="0" smtClean="0"/>
                        <a:t>9 Arrear In I </a:t>
                      </a:r>
                      <a:r>
                        <a:rPr lang="en-US" dirty="0" err="1" smtClean="0"/>
                        <a:t>Sem</a:t>
                      </a:r>
                      <a:endParaRPr lang="en-US" dirty="0">
                        <a:solidFill>
                          <a:schemeClr val="tx1"/>
                        </a:solidFill>
                      </a:endParaRPr>
                    </a:p>
                  </a:txBody>
                  <a:tcPr/>
                </a:tc>
                <a:tc>
                  <a:txBody>
                    <a:bodyPr/>
                    <a:lstStyle/>
                    <a:p>
                      <a:r>
                        <a:rPr lang="en-US" dirty="0" smtClean="0"/>
                        <a:t>All Cleared</a:t>
                      </a:r>
                      <a:endParaRPr lang="en-US" dirty="0">
                        <a:solidFill>
                          <a:schemeClr val="tx1"/>
                        </a:solidFill>
                      </a:endParaRPr>
                    </a:p>
                  </a:txBody>
                  <a:tcPr/>
                </a:tc>
              </a:tr>
              <a:tr h="436514">
                <a:tc>
                  <a:txBody>
                    <a:bodyPr/>
                    <a:lstStyle/>
                    <a:p>
                      <a:r>
                        <a:rPr lang="en-US" dirty="0" smtClean="0"/>
                        <a:t>8.</a:t>
                      </a:r>
                      <a:endParaRPr lang="en-US" dirty="0"/>
                    </a:p>
                  </a:txBody>
                  <a:tcPr/>
                </a:tc>
                <a:tc>
                  <a:txBody>
                    <a:bodyPr/>
                    <a:lstStyle/>
                    <a:p>
                      <a:r>
                        <a:rPr lang="en-US" dirty="0" smtClean="0"/>
                        <a:t>2948</a:t>
                      </a:r>
                      <a:endParaRPr lang="en-US" dirty="0"/>
                    </a:p>
                  </a:txBody>
                  <a:tcPr/>
                </a:tc>
                <a:tc>
                  <a:txBody>
                    <a:bodyPr/>
                    <a:lstStyle/>
                    <a:p>
                      <a:r>
                        <a:rPr lang="en-US" dirty="0" err="1" smtClean="0"/>
                        <a:t>Senpagapandi.A</a:t>
                      </a:r>
                      <a:endParaRPr lang="en-US" dirty="0"/>
                    </a:p>
                  </a:txBody>
                  <a:tcPr/>
                </a:tc>
                <a:tc>
                  <a:txBody>
                    <a:bodyPr/>
                    <a:lstStyle/>
                    <a:p>
                      <a:r>
                        <a:rPr lang="en-US" dirty="0" smtClean="0"/>
                        <a:t>12 Appeared (V </a:t>
                      </a:r>
                      <a:r>
                        <a:rPr lang="en-US" dirty="0" err="1" smtClean="0"/>
                        <a:t>Sem</a:t>
                      </a:r>
                      <a:r>
                        <a:rPr lang="en-US" dirty="0" smtClean="0"/>
                        <a:t>)</a:t>
                      </a:r>
                      <a:endParaRPr lang="en-US" dirty="0">
                        <a:solidFill>
                          <a:schemeClr val="tx1"/>
                        </a:solidFill>
                      </a:endParaRPr>
                    </a:p>
                  </a:txBody>
                  <a:tcPr/>
                </a:tc>
                <a:tc>
                  <a:txBody>
                    <a:bodyPr/>
                    <a:lstStyle/>
                    <a:p>
                      <a:r>
                        <a:rPr lang="en-US" dirty="0" smtClean="0"/>
                        <a:t>11 Cleared</a:t>
                      </a:r>
                      <a:endParaRPr lang="en-US" dirty="0">
                        <a:solidFill>
                          <a:schemeClr val="tx1"/>
                        </a:solidFill>
                      </a:endParaRPr>
                    </a:p>
                  </a:txBody>
                  <a:tcPr/>
                </a:tc>
              </a:tr>
              <a:tr h="507136">
                <a:tc>
                  <a:txBody>
                    <a:bodyPr/>
                    <a:lstStyle/>
                    <a:p>
                      <a:r>
                        <a:rPr lang="en-US" dirty="0" smtClean="0"/>
                        <a:t>9.</a:t>
                      </a:r>
                      <a:endParaRPr lang="en-US" dirty="0"/>
                    </a:p>
                  </a:txBody>
                  <a:tcPr/>
                </a:tc>
                <a:tc>
                  <a:txBody>
                    <a:bodyPr/>
                    <a:lstStyle/>
                    <a:p>
                      <a:r>
                        <a:rPr lang="en-US" dirty="0" smtClean="0"/>
                        <a:t>3676</a:t>
                      </a:r>
                      <a:endParaRPr lang="en-US" dirty="0"/>
                    </a:p>
                  </a:txBody>
                  <a:tcPr/>
                </a:tc>
                <a:tc>
                  <a:txBody>
                    <a:bodyPr/>
                    <a:lstStyle/>
                    <a:p>
                      <a:r>
                        <a:rPr lang="en-US" dirty="0" err="1" smtClean="0"/>
                        <a:t>N.Nishanthi</a:t>
                      </a:r>
                      <a:endParaRPr lang="en-US" dirty="0"/>
                    </a:p>
                  </a:txBody>
                  <a:tcPr/>
                </a:tc>
                <a:tc>
                  <a:txBody>
                    <a:bodyPr/>
                    <a:lstStyle/>
                    <a:p>
                      <a:r>
                        <a:rPr lang="en-US" dirty="0" smtClean="0"/>
                        <a:t>9</a:t>
                      </a:r>
                      <a:r>
                        <a:rPr lang="en-US" baseline="0" dirty="0" smtClean="0"/>
                        <a:t> Appeared</a:t>
                      </a:r>
                      <a:r>
                        <a:rPr lang="en-US" dirty="0" smtClean="0"/>
                        <a:t>  (III </a:t>
                      </a:r>
                      <a:r>
                        <a:rPr lang="en-US" dirty="0" err="1" smtClean="0"/>
                        <a:t>Sem</a:t>
                      </a:r>
                      <a:r>
                        <a:rPr lang="en-US" dirty="0" smtClean="0"/>
                        <a:t>)</a:t>
                      </a:r>
                      <a:endParaRPr lang="en-US" dirty="0">
                        <a:solidFill>
                          <a:schemeClr val="tx1"/>
                        </a:solidFill>
                      </a:endParaRPr>
                    </a:p>
                  </a:txBody>
                  <a:tcPr/>
                </a:tc>
                <a:tc>
                  <a:txBody>
                    <a:bodyPr/>
                    <a:lstStyle/>
                    <a:p>
                      <a:r>
                        <a:rPr lang="en-US" dirty="0" smtClean="0"/>
                        <a:t>All Clear</a:t>
                      </a:r>
                      <a:endParaRPr lang="en-US" dirty="0">
                        <a:solidFill>
                          <a:schemeClr val="tx1"/>
                        </a:solidFill>
                      </a:endParaRPr>
                    </a:p>
                  </a:txBody>
                  <a:tcPr/>
                </a:tc>
              </a:tr>
            </a:tbl>
          </a:graphicData>
        </a:graphic>
      </p:graphicFrame>
    </p:spTree>
    <p:extLst>
      <p:ext uri="{BB962C8B-B14F-4D97-AF65-F5344CB8AC3E}">
        <p14:creationId xmlns:p14="http://schemas.microsoft.com/office/powerpoint/2010/main" val="5093026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smtClean="0"/>
              <a:t>Academic Performance Analysis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62245257"/>
              </p:ext>
            </p:extLst>
          </p:nvPr>
        </p:nvGraphicFramePr>
        <p:xfrm>
          <a:off x="0" y="1719262"/>
          <a:ext cx="8077200" cy="5138738"/>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1796297" y="2770440"/>
              <a:ext cx="677160" cy="563760"/>
            </p14:xfrm>
          </p:contentPart>
        </mc:Choice>
        <mc:Fallback xmlns="">
          <p:pic>
            <p:nvPicPr>
              <p:cNvPr id="6" name="Ink 5"/>
              <p:cNvPicPr/>
              <p:nvPr/>
            </p:nvPicPr>
            <p:blipFill>
              <a:blip r:embed="rId4" cstate="print"/>
              <a:stretch>
                <a:fillRect/>
              </a:stretch>
            </p:blipFill>
            <p:spPr>
              <a:xfrm>
                <a:off x="1787657" y="2761800"/>
                <a:ext cx="696960" cy="583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p14:cNvContentPartPr/>
              <p14:nvPr/>
            </p14:nvContentPartPr>
            <p14:xfrm>
              <a:off x="4166897" y="3263640"/>
              <a:ext cx="360" cy="360"/>
            </p14:xfrm>
          </p:contentPart>
        </mc:Choice>
        <mc:Fallback xmlns="">
          <p:pic>
            <p:nvPicPr>
              <p:cNvPr id="8" name="Ink 7"/>
              <p:cNvPicPr/>
              <p:nvPr/>
            </p:nvPicPr>
            <p:blipFill>
              <a:blip r:embed="rId6" cstate="print"/>
              <a:stretch>
                <a:fillRect/>
              </a:stretch>
            </p:blipFill>
            <p:spPr>
              <a:xfrm>
                <a:off x="4162937" y="3259680"/>
                <a:ext cx="8280" cy="8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p14:cNvContentPartPr/>
              <p14:nvPr/>
            </p14:nvContentPartPr>
            <p14:xfrm>
              <a:off x="3916697" y="3816960"/>
              <a:ext cx="360" cy="2160"/>
            </p14:xfrm>
          </p:contentPart>
        </mc:Choice>
        <mc:Fallback xmlns="">
          <p:pic>
            <p:nvPicPr>
              <p:cNvPr id="9" name="Ink 8"/>
              <p:cNvPicPr/>
              <p:nvPr/>
            </p:nvPicPr>
            <p:blipFill>
              <a:blip r:embed="rId8" cstate="print"/>
              <a:stretch>
                <a:fillRect/>
              </a:stretch>
            </p:blipFill>
            <p:spPr>
              <a:xfrm>
                <a:off x="3906977" y="3807240"/>
                <a:ext cx="19800" cy="21240"/>
              </a:xfrm>
              <a:prstGeom prst="rect">
                <a:avLst/>
              </a:prstGeom>
            </p:spPr>
          </p:pic>
        </mc:Fallback>
      </mc:AlternateContent>
    </p:spTree>
    <p:extLst>
      <p:ext uri="{BB962C8B-B14F-4D97-AF65-F5344CB8AC3E}">
        <p14:creationId xmlns:p14="http://schemas.microsoft.com/office/powerpoint/2010/main" val="19351016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r>
              <a:rPr lang="en-US" dirty="0" smtClean="0"/>
              <a:t>Participation of Co curricular &amp; Extra Curricular</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039989072"/>
              </p:ext>
            </p:extLst>
          </p:nvPr>
        </p:nvGraphicFramePr>
        <p:xfrm>
          <a:off x="0" y="1447800"/>
          <a:ext cx="8608993" cy="5112279"/>
        </p:xfrm>
        <a:graphic>
          <a:graphicData uri="http://schemas.openxmlformats.org/drawingml/2006/table">
            <a:tbl>
              <a:tblPr firstRow="1" bandRow="1">
                <a:tableStyleId>{7DF18680-E054-41AD-8BC1-D1AEF772440D}</a:tableStyleId>
              </a:tblPr>
              <a:tblGrid>
                <a:gridCol w="942525"/>
                <a:gridCol w="1253180"/>
                <a:gridCol w="2560955"/>
                <a:gridCol w="3852333"/>
              </a:tblGrid>
              <a:tr h="939773">
                <a:tc>
                  <a:txBody>
                    <a:bodyPr/>
                    <a:lstStyle/>
                    <a:p>
                      <a:r>
                        <a:rPr lang="en-US" dirty="0" err="1" smtClean="0"/>
                        <a:t>S.No</a:t>
                      </a:r>
                      <a:r>
                        <a:rPr lang="en-US" dirty="0" smtClean="0"/>
                        <a:t>.</a:t>
                      </a:r>
                      <a:endParaRPr lang="en-US" dirty="0"/>
                    </a:p>
                  </a:txBody>
                  <a:tcPr/>
                </a:tc>
                <a:tc>
                  <a:txBody>
                    <a:bodyPr/>
                    <a:lstStyle/>
                    <a:p>
                      <a:r>
                        <a:rPr lang="en-US" dirty="0" smtClean="0"/>
                        <a:t>SPR</a:t>
                      </a:r>
                      <a:r>
                        <a:rPr lang="en-US" baseline="0" dirty="0" smtClean="0"/>
                        <a:t> No.</a:t>
                      </a:r>
                      <a:endParaRPr lang="en-US" dirty="0"/>
                    </a:p>
                  </a:txBody>
                  <a:tcPr/>
                </a:tc>
                <a:tc>
                  <a:txBody>
                    <a:bodyPr/>
                    <a:lstStyle/>
                    <a:p>
                      <a:r>
                        <a:rPr lang="en-US" dirty="0" smtClean="0"/>
                        <a:t>Name</a:t>
                      </a:r>
                      <a:r>
                        <a:rPr lang="en-US" baseline="0" dirty="0" smtClean="0"/>
                        <a:t> of the Students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Percentage after Counseling</a:t>
                      </a:r>
                    </a:p>
                    <a:p>
                      <a:endParaRPr lang="en-US" dirty="0"/>
                    </a:p>
                  </a:txBody>
                  <a:tcPr/>
                </a:tc>
              </a:tr>
              <a:tr h="757699">
                <a:tc>
                  <a:txBody>
                    <a:bodyPr/>
                    <a:lstStyle/>
                    <a:p>
                      <a:r>
                        <a:rPr lang="en-US" sz="1800" dirty="0" smtClean="0"/>
                        <a:t>1.</a:t>
                      </a:r>
                      <a:endParaRPr lang="en-US" sz="1800" dirty="0"/>
                    </a:p>
                  </a:txBody>
                  <a:tcPr/>
                </a:tc>
                <a:tc>
                  <a:txBody>
                    <a:bodyPr/>
                    <a:lstStyle/>
                    <a:p>
                      <a:r>
                        <a:rPr lang="en-US" sz="1800" dirty="0" smtClean="0"/>
                        <a:t>3560</a:t>
                      </a:r>
                      <a:endParaRPr lang="en-US" sz="1800" dirty="0"/>
                    </a:p>
                  </a:txBody>
                  <a:tcPr/>
                </a:tc>
                <a:tc>
                  <a:txBody>
                    <a:bodyPr/>
                    <a:lstStyle/>
                    <a:p>
                      <a:r>
                        <a:rPr lang="en-US" sz="1800" dirty="0" err="1" smtClean="0"/>
                        <a:t>Balaganapathy.S</a:t>
                      </a:r>
                      <a:endParaRPr lang="en-US" sz="1800" dirty="0"/>
                    </a:p>
                  </a:txBody>
                  <a:tcPr/>
                </a:tc>
                <a:tc>
                  <a:txBody>
                    <a:bodyPr/>
                    <a:lstStyle/>
                    <a:p>
                      <a:r>
                        <a:rPr lang="en-US" sz="1800" dirty="0" smtClean="0"/>
                        <a:t>Presented National</a:t>
                      </a:r>
                      <a:r>
                        <a:rPr lang="en-US" sz="1800" baseline="0" dirty="0" smtClean="0"/>
                        <a:t> Conference and Symposium</a:t>
                      </a:r>
                      <a:endParaRPr lang="en-US" sz="1800" dirty="0">
                        <a:solidFill>
                          <a:schemeClr val="tx1"/>
                        </a:solidFill>
                      </a:endParaRPr>
                    </a:p>
                  </a:txBody>
                  <a:tcPr/>
                </a:tc>
              </a:tr>
              <a:tr h="757699">
                <a:tc>
                  <a:txBody>
                    <a:bodyPr/>
                    <a:lstStyle/>
                    <a:p>
                      <a:r>
                        <a:rPr lang="en-US" sz="1800" dirty="0" smtClean="0"/>
                        <a:t>2.</a:t>
                      </a:r>
                      <a:endParaRPr lang="en-US" sz="1800" dirty="0"/>
                    </a:p>
                  </a:txBody>
                  <a:tcPr/>
                </a:tc>
                <a:tc>
                  <a:txBody>
                    <a:bodyPr/>
                    <a:lstStyle/>
                    <a:p>
                      <a:r>
                        <a:rPr lang="en-US" sz="1800" dirty="0" smtClean="0"/>
                        <a:t>4412</a:t>
                      </a:r>
                      <a:endParaRPr lang="en-US" sz="1800" dirty="0"/>
                    </a:p>
                  </a:txBody>
                  <a:tcPr/>
                </a:tc>
                <a:tc>
                  <a:txBody>
                    <a:bodyPr/>
                    <a:lstStyle/>
                    <a:p>
                      <a:r>
                        <a:rPr lang="en-US" sz="1800" dirty="0" err="1" smtClean="0"/>
                        <a:t>Boominathan.P</a:t>
                      </a:r>
                      <a:endParaRPr lang="en-US" sz="1800" dirty="0"/>
                    </a:p>
                  </a:txBody>
                  <a:tcPr/>
                </a:tc>
                <a:tc>
                  <a:txBody>
                    <a:bodyPr/>
                    <a:lstStyle/>
                    <a:p>
                      <a:r>
                        <a:rPr lang="en-US" sz="1800" dirty="0" smtClean="0"/>
                        <a:t>Presented one Paper. Joined in Hockey Team </a:t>
                      </a:r>
                      <a:endParaRPr lang="en-US" sz="1800" dirty="0">
                        <a:solidFill>
                          <a:schemeClr val="tx1"/>
                        </a:solidFill>
                      </a:endParaRPr>
                    </a:p>
                  </a:txBody>
                  <a:tcPr/>
                </a:tc>
              </a:tr>
              <a:tr h="745228">
                <a:tc>
                  <a:txBody>
                    <a:bodyPr/>
                    <a:lstStyle/>
                    <a:p>
                      <a:r>
                        <a:rPr lang="en-US" sz="1800" dirty="0" smtClean="0"/>
                        <a:t>3.</a:t>
                      </a:r>
                      <a:endParaRPr lang="en-US" sz="1800" dirty="0"/>
                    </a:p>
                  </a:txBody>
                  <a:tcPr/>
                </a:tc>
                <a:tc>
                  <a:txBody>
                    <a:bodyPr/>
                    <a:lstStyle/>
                    <a:p>
                      <a:r>
                        <a:rPr lang="en-US" sz="1800" dirty="0" smtClean="0"/>
                        <a:t>3481</a:t>
                      </a:r>
                      <a:endParaRPr lang="en-US" sz="1800" dirty="0"/>
                    </a:p>
                  </a:txBody>
                  <a:tcPr/>
                </a:tc>
                <a:tc>
                  <a:txBody>
                    <a:bodyPr/>
                    <a:lstStyle/>
                    <a:p>
                      <a:r>
                        <a:rPr lang="en-US" sz="1800" dirty="0" err="1" smtClean="0"/>
                        <a:t>S.Vinith</a:t>
                      </a:r>
                      <a:endParaRPr 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Presented National</a:t>
                      </a:r>
                      <a:r>
                        <a:rPr lang="en-US" sz="1800" baseline="0" dirty="0" smtClean="0"/>
                        <a:t> Conference  </a:t>
                      </a:r>
                      <a:r>
                        <a:rPr lang="en-US" sz="1800" baseline="0" dirty="0" err="1" smtClean="0"/>
                        <a:t>Vel</a:t>
                      </a:r>
                      <a:r>
                        <a:rPr lang="en-US" sz="1800" baseline="0" dirty="0" smtClean="0"/>
                        <a:t> tech and Symposium</a:t>
                      </a:r>
                      <a:endParaRPr lang="en-US" sz="1800" dirty="0" smtClean="0"/>
                    </a:p>
                    <a:p>
                      <a:endParaRPr lang="en-US" sz="1800" dirty="0">
                        <a:solidFill>
                          <a:schemeClr val="tx1"/>
                        </a:solidFill>
                      </a:endParaRPr>
                    </a:p>
                  </a:txBody>
                  <a:tcPr/>
                </a:tc>
              </a:tr>
              <a:tr h="757699">
                <a:tc>
                  <a:txBody>
                    <a:bodyPr/>
                    <a:lstStyle/>
                    <a:p>
                      <a:r>
                        <a:rPr lang="en-US" sz="1800" dirty="0" smtClean="0"/>
                        <a:t>4.</a:t>
                      </a:r>
                      <a:endParaRPr lang="en-US" sz="1800" dirty="0"/>
                    </a:p>
                  </a:txBody>
                  <a:tcPr/>
                </a:tc>
                <a:tc>
                  <a:txBody>
                    <a:bodyPr/>
                    <a:lstStyle/>
                    <a:p>
                      <a:r>
                        <a:rPr lang="en-US" sz="1800" dirty="0" smtClean="0"/>
                        <a:t>3261</a:t>
                      </a:r>
                      <a:endParaRPr lang="en-US" sz="1800" dirty="0"/>
                    </a:p>
                  </a:txBody>
                  <a:tcPr/>
                </a:tc>
                <a:tc>
                  <a:txBody>
                    <a:bodyPr/>
                    <a:lstStyle/>
                    <a:p>
                      <a:r>
                        <a:rPr lang="en-US" sz="1800" dirty="0" err="1" smtClean="0"/>
                        <a:t>S.Venkateswaran</a:t>
                      </a:r>
                      <a:endParaRPr 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Presented National</a:t>
                      </a:r>
                      <a:r>
                        <a:rPr lang="en-US" sz="1800" baseline="0" dirty="0" smtClean="0"/>
                        <a:t> Conference  and Symposium</a:t>
                      </a:r>
                      <a:endParaRPr lang="en-US" sz="1800" dirty="0" smtClean="0">
                        <a:solidFill>
                          <a:schemeClr val="tx1"/>
                        </a:solidFill>
                      </a:endParaRPr>
                    </a:p>
                  </a:txBody>
                  <a:tcPr/>
                </a:tc>
              </a:tr>
              <a:tr h="985009">
                <a:tc>
                  <a:txBody>
                    <a:bodyPr/>
                    <a:lstStyle/>
                    <a:p>
                      <a:r>
                        <a:rPr lang="en-US" sz="1800" dirty="0" smtClean="0"/>
                        <a:t>5.</a:t>
                      </a:r>
                      <a:endParaRPr lang="en-US" sz="1800" dirty="0"/>
                    </a:p>
                  </a:txBody>
                  <a:tcPr/>
                </a:tc>
                <a:tc>
                  <a:txBody>
                    <a:bodyPr/>
                    <a:lstStyle/>
                    <a:p>
                      <a:r>
                        <a:rPr lang="en-US" sz="1800" dirty="0" smtClean="0"/>
                        <a:t>2817</a:t>
                      </a:r>
                      <a:endParaRPr lang="en-US" sz="1800" dirty="0"/>
                    </a:p>
                  </a:txBody>
                  <a:tcPr/>
                </a:tc>
                <a:tc>
                  <a:txBody>
                    <a:bodyPr/>
                    <a:lstStyle/>
                    <a:p>
                      <a:r>
                        <a:rPr lang="en-US" sz="1800" dirty="0" err="1" smtClean="0"/>
                        <a:t>S.P.Karthikeyan</a:t>
                      </a:r>
                      <a:endParaRPr 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Presented National</a:t>
                      </a:r>
                      <a:r>
                        <a:rPr lang="en-US" sz="1800" baseline="0" dirty="0" smtClean="0"/>
                        <a:t> Conference  and Workshop</a:t>
                      </a:r>
                      <a:endParaRPr lang="en-US" sz="1800" dirty="0" smtClean="0"/>
                    </a:p>
                    <a:p>
                      <a:endParaRPr lang="en-US" sz="1800" dirty="0">
                        <a:solidFill>
                          <a:schemeClr val="tx1"/>
                        </a:solidFill>
                      </a:endParaRPr>
                    </a:p>
                  </a:txBody>
                  <a:tcPr/>
                </a:tc>
              </a:tr>
            </a:tbl>
          </a:graphicData>
        </a:graphic>
      </p:graphicFrame>
    </p:spTree>
    <p:extLst>
      <p:ext uri="{BB962C8B-B14F-4D97-AF65-F5344CB8AC3E}">
        <p14:creationId xmlns:p14="http://schemas.microsoft.com/office/powerpoint/2010/main" val="2439593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r>
              <a:rPr lang="en-US" dirty="0" smtClean="0"/>
              <a:t>Participation of Co curricular &amp; Extra Curricular</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989440025"/>
              </p:ext>
            </p:extLst>
          </p:nvPr>
        </p:nvGraphicFramePr>
        <p:xfrm>
          <a:off x="1" y="1447801"/>
          <a:ext cx="8077200" cy="3949390"/>
        </p:xfrm>
        <a:graphic>
          <a:graphicData uri="http://schemas.openxmlformats.org/drawingml/2006/table">
            <a:tbl>
              <a:tblPr firstRow="1" bandRow="1">
                <a:tableStyleId>{7DF18680-E054-41AD-8BC1-D1AEF772440D}</a:tableStyleId>
              </a:tblPr>
              <a:tblGrid>
                <a:gridCol w="685799"/>
                <a:gridCol w="1600200"/>
                <a:gridCol w="2514600"/>
                <a:gridCol w="3276601"/>
              </a:tblGrid>
              <a:tr h="989671">
                <a:tc>
                  <a:txBody>
                    <a:bodyPr/>
                    <a:lstStyle/>
                    <a:p>
                      <a:r>
                        <a:rPr lang="en-US" dirty="0" err="1" smtClean="0"/>
                        <a:t>S.No</a:t>
                      </a:r>
                      <a:r>
                        <a:rPr lang="en-US" dirty="0" smtClean="0"/>
                        <a:t>.</a:t>
                      </a:r>
                      <a:endParaRPr lang="en-US" dirty="0"/>
                    </a:p>
                  </a:txBody>
                  <a:tcPr/>
                </a:tc>
                <a:tc>
                  <a:txBody>
                    <a:bodyPr/>
                    <a:lstStyle/>
                    <a:p>
                      <a:r>
                        <a:rPr lang="en-US" dirty="0" smtClean="0"/>
                        <a:t>SPR</a:t>
                      </a:r>
                      <a:r>
                        <a:rPr lang="en-US" baseline="0" dirty="0" smtClean="0"/>
                        <a:t> No.</a:t>
                      </a:r>
                      <a:endParaRPr lang="en-US" dirty="0"/>
                    </a:p>
                  </a:txBody>
                  <a:tcPr/>
                </a:tc>
                <a:tc>
                  <a:txBody>
                    <a:bodyPr/>
                    <a:lstStyle/>
                    <a:p>
                      <a:r>
                        <a:rPr lang="en-US" dirty="0" smtClean="0"/>
                        <a:t>Name</a:t>
                      </a:r>
                      <a:r>
                        <a:rPr lang="en-US" baseline="0" dirty="0" smtClean="0"/>
                        <a:t> of the Students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Percentage after Counseling</a:t>
                      </a:r>
                    </a:p>
                    <a:p>
                      <a:endParaRPr lang="en-US" dirty="0"/>
                    </a:p>
                  </a:txBody>
                  <a:tcPr/>
                </a:tc>
              </a:tr>
              <a:tr h="739845">
                <a:tc>
                  <a:txBody>
                    <a:bodyPr/>
                    <a:lstStyle/>
                    <a:p>
                      <a:r>
                        <a:rPr lang="en-US" sz="1800" dirty="0" smtClean="0"/>
                        <a:t>6.</a:t>
                      </a:r>
                      <a:endParaRPr lang="en-US" sz="1800" dirty="0"/>
                    </a:p>
                  </a:txBody>
                  <a:tcPr/>
                </a:tc>
                <a:tc>
                  <a:txBody>
                    <a:bodyPr/>
                    <a:lstStyle/>
                    <a:p>
                      <a:r>
                        <a:rPr lang="en-US" sz="1800" dirty="0" smtClean="0"/>
                        <a:t>2664</a:t>
                      </a:r>
                      <a:endParaRPr lang="en-US" sz="1800" dirty="0"/>
                    </a:p>
                  </a:txBody>
                  <a:tcPr/>
                </a:tc>
                <a:tc>
                  <a:txBody>
                    <a:bodyPr/>
                    <a:lstStyle/>
                    <a:p>
                      <a:r>
                        <a:rPr lang="en-US" sz="1800" dirty="0" err="1" smtClean="0"/>
                        <a:t>Arasi</a:t>
                      </a:r>
                      <a:endParaRPr lang="en-US" sz="1800" dirty="0"/>
                    </a:p>
                  </a:txBody>
                  <a:tcPr/>
                </a:tc>
                <a:tc>
                  <a:txBody>
                    <a:bodyPr/>
                    <a:lstStyle/>
                    <a:p>
                      <a:r>
                        <a:rPr lang="en-US" sz="1800" dirty="0" smtClean="0"/>
                        <a:t>Presented National</a:t>
                      </a:r>
                      <a:r>
                        <a:rPr lang="en-US" sz="1800" baseline="0" dirty="0" smtClean="0"/>
                        <a:t> Symposium in ACTECH</a:t>
                      </a:r>
                      <a:endParaRPr lang="en-US" sz="1800" dirty="0">
                        <a:solidFill>
                          <a:schemeClr val="tx1"/>
                        </a:solidFill>
                      </a:endParaRPr>
                    </a:p>
                  </a:txBody>
                  <a:tcPr/>
                </a:tc>
              </a:tr>
              <a:tr h="791737">
                <a:tc>
                  <a:txBody>
                    <a:bodyPr/>
                    <a:lstStyle/>
                    <a:p>
                      <a:r>
                        <a:rPr lang="en-US" sz="1800" dirty="0" smtClean="0"/>
                        <a:t>7.</a:t>
                      </a:r>
                      <a:endParaRPr lang="en-US" sz="1800" dirty="0"/>
                    </a:p>
                  </a:txBody>
                  <a:tcPr/>
                </a:tc>
                <a:tc>
                  <a:txBody>
                    <a:bodyPr/>
                    <a:lstStyle/>
                    <a:p>
                      <a:r>
                        <a:rPr lang="en-US" sz="1800" dirty="0" smtClean="0"/>
                        <a:t>2983</a:t>
                      </a:r>
                      <a:endParaRPr lang="en-US" sz="1800" dirty="0"/>
                    </a:p>
                  </a:txBody>
                  <a:tcPr/>
                </a:tc>
                <a:tc>
                  <a:txBody>
                    <a:bodyPr/>
                    <a:lstStyle/>
                    <a:p>
                      <a:r>
                        <a:rPr lang="en-US" sz="1800" dirty="0" err="1" smtClean="0"/>
                        <a:t>Anushya</a:t>
                      </a:r>
                      <a:endParaRPr 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Presented National</a:t>
                      </a:r>
                      <a:r>
                        <a:rPr lang="en-US" sz="1800" baseline="0" dirty="0" smtClean="0"/>
                        <a:t> Symposium in ACTECH</a:t>
                      </a:r>
                      <a:endParaRPr lang="en-US" sz="1800" dirty="0" smtClean="0"/>
                    </a:p>
                    <a:p>
                      <a:endParaRPr lang="en-US" sz="1800" dirty="0">
                        <a:solidFill>
                          <a:schemeClr val="tx1"/>
                        </a:solidFill>
                      </a:endParaRPr>
                    </a:p>
                  </a:txBody>
                  <a:tcPr/>
                </a:tc>
              </a:tr>
              <a:tr h="612704">
                <a:tc>
                  <a:txBody>
                    <a:bodyPr/>
                    <a:lstStyle/>
                    <a:p>
                      <a:r>
                        <a:rPr lang="en-US" sz="1800" dirty="0" smtClean="0"/>
                        <a:t>8.</a:t>
                      </a:r>
                      <a:endParaRPr lang="en-US" sz="1800" dirty="0"/>
                    </a:p>
                  </a:txBody>
                  <a:tcPr/>
                </a:tc>
                <a:tc>
                  <a:txBody>
                    <a:bodyPr/>
                    <a:lstStyle/>
                    <a:p>
                      <a:r>
                        <a:rPr lang="en-US" sz="1800" dirty="0" smtClean="0"/>
                        <a:t>2955</a:t>
                      </a:r>
                      <a:endParaRPr lang="en-US" sz="1800" dirty="0"/>
                    </a:p>
                  </a:txBody>
                  <a:tcPr/>
                </a:tc>
                <a:tc>
                  <a:txBody>
                    <a:bodyPr/>
                    <a:lstStyle/>
                    <a:p>
                      <a:r>
                        <a:rPr lang="en-US" sz="1800" dirty="0" err="1" smtClean="0"/>
                        <a:t>S.Sathya</a:t>
                      </a:r>
                      <a:endParaRPr lang="en-US" sz="1800" dirty="0"/>
                    </a:p>
                  </a:txBody>
                  <a:tcPr/>
                </a:tc>
                <a:tc>
                  <a:txBody>
                    <a:bodyPr/>
                    <a:lstStyle/>
                    <a:p>
                      <a:r>
                        <a:rPr lang="en-US" sz="1800" dirty="0" smtClean="0"/>
                        <a:t>Mini project Presented</a:t>
                      </a:r>
                      <a:endParaRPr lang="en-US" sz="1800" dirty="0">
                        <a:solidFill>
                          <a:schemeClr val="tx1"/>
                        </a:solidFill>
                      </a:endParaRPr>
                    </a:p>
                  </a:txBody>
                  <a:tcPr/>
                </a:tc>
              </a:tr>
              <a:tr h="692770">
                <a:tc>
                  <a:txBody>
                    <a:bodyPr/>
                    <a:lstStyle/>
                    <a:p>
                      <a:r>
                        <a:rPr lang="en-US" sz="1800" dirty="0" smtClean="0"/>
                        <a:t>9.</a:t>
                      </a:r>
                      <a:endParaRPr lang="en-US" sz="1800" dirty="0"/>
                    </a:p>
                  </a:txBody>
                  <a:tcPr/>
                </a:tc>
                <a:tc>
                  <a:txBody>
                    <a:bodyPr/>
                    <a:lstStyle/>
                    <a:p>
                      <a:r>
                        <a:rPr lang="en-US" sz="1800" dirty="0" smtClean="0"/>
                        <a:t>3167,3304</a:t>
                      </a:r>
                      <a:endParaRPr lang="en-US" sz="1800" dirty="0"/>
                    </a:p>
                  </a:txBody>
                  <a:tcPr/>
                </a:tc>
                <a:tc>
                  <a:txBody>
                    <a:bodyPr/>
                    <a:lstStyle/>
                    <a:p>
                      <a:r>
                        <a:rPr lang="en-US" sz="1800" dirty="0" err="1" smtClean="0"/>
                        <a:t>Arunmozhi</a:t>
                      </a:r>
                      <a:r>
                        <a:rPr lang="en-US" sz="1800" dirty="0" smtClean="0"/>
                        <a:t>, </a:t>
                      </a:r>
                      <a:r>
                        <a:rPr lang="en-US" sz="1800" dirty="0" err="1" smtClean="0"/>
                        <a:t>Lakshminarayanan</a:t>
                      </a:r>
                      <a:endParaRPr lang="en-US" sz="1800" dirty="0"/>
                    </a:p>
                  </a:txBody>
                  <a:tcPr/>
                </a:tc>
                <a:tc>
                  <a:txBody>
                    <a:bodyPr/>
                    <a:lstStyle/>
                    <a:p>
                      <a:r>
                        <a:rPr lang="en-US" sz="1800" dirty="0" err="1" smtClean="0"/>
                        <a:t>Inplant</a:t>
                      </a:r>
                      <a:r>
                        <a:rPr lang="en-US" sz="1800" dirty="0" smtClean="0"/>
                        <a:t> Training</a:t>
                      </a:r>
                      <a:endParaRPr lang="en-US" sz="1800" dirty="0">
                        <a:solidFill>
                          <a:schemeClr val="tx1"/>
                        </a:solidFill>
                      </a:endParaRPr>
                    </a:p>
                  </a:txBody>
                  <a:tcPr/>
                </a:tc>
              </a:tr>
            </a:tbl>
          </a:graphicData>
        </a:graphic>
      </p:graphicFrame>
    </p:spTree>
    <p:extLst>
      <p:ext uri="{BB962C8B-B14F-4D97-AF65-F5344CB8AC3E}">
        <p14:creationId xmlns:p14="http://schemas.microsoft.com/office/powerpoint/2010/main" val="39674191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r>
              <a:rPr lang="en-US" dirty="0" smtClean="0"/>
              <a:t>Participation of Co curricular &amp; Extra Curricular</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539515440"/>
              </p:ext>
            </p:extLst>
          </p:nvPr>
        </p:nvGraphicFramePr>
        <p:xfrm>
          <a:off x="1" y="1447801"/>
          <a:ext cx="8077198" cy="2818471"/>
        </p:xfrm>
        <a:graphic>
          <a:graphicData uri="http://schemas.openxmlformats.org/drawingml/2006/table">
            <a:tbl>
              <a:tblPr firstRow="1" bandRow="1">
                <a:tableStyleId>{7DF18680-E054-41AD-8BC1-D1AEF772440D}</a:tableStyleId>
              </a:tblPr>
              <a:tblGrid>
                <a:gridCol w="769256"/>
                <a:gridCol w="1692365"/>
                <a:gridCol w="2973503"/>
                <a:gridCol w="2642074"/>
              </a:tblGrid>
              <a:tr h="989671">
                <a:tc>
                  <a:txBody>
                    <a:bodyPr/>
                    <a:lstStyle/>
                    <a:p>
                      <a:r>
                        <a:rPr lang="en-US" dirty="0" err="1" smtClean="0"/>
                        <a:t>S.No</a:t>
                      </a:r>
                      <a:r>
                        <a:rPr lang="en-US" dirty="0" smtClean="0"/>
                        <a:t>.</a:t>
                      </a:r>
                      <a:endParaRPr lang="en-US" dirty="0"/>
                    </a:p>
                  </a:txBody>
                  <a:tcPr/>
                </a:tc>
                <a:tc>
                  <a:txBody>
                    <a:bodyPr/>
                    <a:lstStyle/>
                    <a:p>
                      <a:r>
                        <a:rPr lang="en-US" dirty="0" smtClean="0"/>
                        <a:t>SPR</a:t>
                      </a:r>
                      <a:r>
                        <a:rPr lang="en-US" baseline="0" dirty="0" smtClean="0"/>
                        <a:t> No.</a:t>
                      </a:r>
                      <a:endParaRPr lang="en-US" dirty="0"/>
                    </a:p>
                  </a:txBody>
                  <a:tcPr/>
                </a:tc>
                <a:tc>
                  <a:txBody>
                    <a:bodyPr/>
                    <a:lstStyle/>
                    <a:p>
                      <a:r>
                        <a:rPr lang="en-US" dirty="0" smtClean="0"/>
                        <a:t>Name</a:t>
                      </a:r>
                      <a:r>
                        <a:rPr lang="en-US" baseline="0" dirty="0" smtClean="0"/>
                        <a:t> of the Students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Percentage after Counseling</a:t>
                      </a:r>
                    </a:p>
                    <a:p>
                      <a:endParaRPr lang="en-US" dirty="0"/>
                    </a:p>
                  </a:txBody>
                  <a:tcPr/>
                </a:tc>
              </a:tr>
              <a:tr h="739845">
                <a:tc>
                  <a:txBody>
                    <a:bodyPr/>
                    <a:lstStyle/>
                    <a:p>
                      <a:r>
                        <a:rPr lang="en-US" sz="1800" dirty="0" smtClean="0"/>
                        <a:t>10.</a:t>
                      </a:r>
                      <a:endParaRPr lang="en-US" sz="1800" dirty="0"/>
                    </a:p>
                  </a:txBody>
                  <a:tcPr/>
                </a:tc>
                <a:tc>
                  <a:txBody>
                    <a:bodyPr/>
                    <a:lstStyle/>
                    <a:p>
                      <a:r>
                        <a:rPr lang="en-US" sz="1800" dirty="0" smtClean="0"/>
                        <a:t>3155</a:t>
                      </a:r>
                      <a:endParaRPr lang="en-US" sz="1800" dirty="0"/>
                    </a:p>
                  </a:txBody>
                  <a:tcPr/>
                </a:tc>
                <a:tc>
                  <a:txBody>
                    <a:bodyPr/>
                    <a:lstStyle/>
                    <a:p>
                      <a:r>
                        <a:rPr lang="en-US" sz="1800" dirty="0" err="1" smtClean="0"/>
                        <a:t>M.Mahibalan</a:t>
                      </a:r>
                      <a:endParaRPr 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Presented National</a:t>
                      </a:r>
                      <a:r>
                        <a:rPr lang="en-US" sz="1800" baseline="0" dirty="0" smtClean="0"/>
                        <a:t> Conference &amp; Symposium</a:t>
                      </a:r>
                      <a:endParaRPr lang="en-US" sz="1800" dirty="0" smtClean="0">
                        <a:solidFill>
                          <a:schemeClr val="tx1"/>
                        </a:solidFill>
                      </a:endParaRPr>
                    </a:p>
                  </a:txBody>
                  <a:tcPr/>
                </a:tc>
              </a:tr>
              <a:tr h="791737">
                <a:tc>
                  <a:txBody>
                    <a:bodyPr/>
                    <a:lstStyle/>
                    <a:p>
                      <a:r>
                        <a:rPr lang="en-US" sz="1800" dirty="0" smtClean="0"/>
                        <a:t>11.</a:t>
                      </a:r>
                      <a:endParaRPr lang="en-US" sz="1800" dirty="0"/>
                    </a:p>
                  </a:txBody>
                  <a:tcPr/>
                </a:tc>
                <a:tc>
                  <a:txBody>
                    <a:bodyPr/>
                    <a:lstStyle/>
                    <a:p>
                      <a:r>
                        <a:rPr lang="en-US" sz="1800" dirty="0" smtClean="0"/>
                        <a:t>3174,3175,3327,2014</a:t>
                      </a:r>
                      <a:endParaRPr 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err="1" smtClean="0"/>
                        <a:t>Sathishkumar.C</a:t>
                      </a:r>
                      <a:r>
                        <a:rPr lang="en-US" sz="1800" dirty="0" smtClean="0"/>
                        <a:t>, </a:t>
                      </a:r>
                      <a:r>
                        <a:rPr lang="en-US" sz="1800" dirty="0" err="1" smtClean="0"/>
                        <a:t>Sathishkumar.C</a:t>
                      </a:r>
                      <a:r>
                        <a:rPr lang="en-US" sz="1800" dirty="0" smtClean="0"/>
                        <a:t>, </a:t>
                      </a:r>
                      <a:r>
                        <a:rPr lang="en-US" sz="1800" dirty="0" err="1" smtClean="0"/>
                        <a:t>Wesly</a:t>
                      </a:r>
                      <a:r>
                        <a:rPr lang="en-US" sz="1800" dirty="0" smtClean="0"/>
                        <a:t> </a:t>
                      </a:r>
                      <a:r>
                        <a:rPr lang="en-US" sz="1800" dirty="0" err="1" smtClean="0"/>
                        <a:t>Andrew.D,Dinesh</a:t>
                      </a:r>
                      <a:r>
                        <a:rPr lang="en-US" sz="1800" dirty="0" smtClean="0"/>
                        <a:t> </a:t>
                      </a:r>
                      <a:r>
                        <a:rPr lang="en-US" sz="1800" dirty="0" err="1" smtClean="0"/>
                        <a:t>Kumar.S</a:t>
                      </a:r>
                      <a:endParaRPr lang="en-US" sz="1800" dirty="0" smtClean="0"/>
                    </a:p>
                  </a:txBody>
                  <a:tcPr/>
                </a:tc>
                <a:tc>
                  <a:txBody>
                    <a:bodyPr/>
                    <a:lstStyle/>
                    <a:p>
                      <a:r>
                        <a:rPr lang="en-US" sz="1800" dirty="0" smtClean="0"/>
                        <a:t>Participated in Short Film Competition and Won II prize</a:t>
                      </a:r>
                      <a:endParaRPr lang="en-US" sz="1800" dirty="0">
                        <a:solidFill>
                          <a:schemeClr val="tx1"/>
                        </a:solidFill>
                      </a:endParaRPr>
                    </a:p>
                  </a:txBody>
                  <a:tcPr/>
                </a:tc>
              </a:tr>
            </a:tbl>
          </a:graphicData>
        </a:graphic>
      </p:graphicFrame>
    </p:spTree>
    <p:extLst>
      <p:ext uri="{BB962C8B-B14F-4D97-AF65-F5344CB8AC3E}">
        <p14:creationId xmlns:p14="http://schemas.microsoft.com/office/powerpoint/2010/main" val="8152780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smtClean="0"/>
              <a:t>Discipline</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694090723"/>
              </p:ext>
            </p:extLst>
          </p:nvPr>
        </p:nvGraphicFramePr>
        <p:xfrm>
          <a:off x="1" y="1263033"/>
          <a:ext cx="8229600" cy="1937367"/>
        </p:xfrm>
        <a:graphic>
          <a:graphicData uri="http://schemas.openxmlformats.org/drawingml/2006/table">
            <a:tbl>
              <a:tblPr firstRow="1" bandRow="1">
                <a:tableStyleId>{7DF18680-E054-41AD-8BC1-D1AEF772440D}</a:tableStyleId>
              </a:tblPr>
              <a:tblGrid>
                <a:gridCol w="757583"/>
                <a:gridCol w="997269"/>
                <a:gridCol w="1774262"/>
                <a:gridCol w="2329215"/>
                <a:gridCol w="2371271"/>
              </a:tblGrid>
              <a:tr h="1022967">
                <a:tc>
                  <a:txBody>
                    <a:bodyPr/>
                    <a:lstStyle/>
                    <a:p>
                      <a:r>
                        <a:rPr lang="en-US" dirty="0" err="1" smtClean="0"/>
                        <a:t>S.No</a:t>
                      </a:r>
                      <a:r>
                        <a:rPr lang="en-US" dirty="0" smtClean="0"/>
                        <a:t>.</a:t>
                      </a:r>
                      <a:endParaRPr lang="en-US" dirty="0"/>
                    </a:p>
                  </a:txBody>
                  <a:tcPr/>
                </a:tc>
                <a:tc>
                  <a:txBody>
                    <a:bodyPr/>
                    <a:lstStyle/>
                    <a:p>
                      <a:r>
                        <a:rPr lang="en-US" dirty="0" smtClean="0"/>
                        <a:t>SPR</a:t>
                      </a:r>
                      <a:r>
                        <a:rPr lang="en-US" baseline="0" dirty="0" smtClean="0"/>
                        <a:t> No.</a:t>
                      </a:r>
                      <a:endParaRPr lang="en-US" dirty="0"/>
                    </a:p>
                  </a:txBody>
                  <a:tcPr/>
                </a:tc>
                <a:tc>
                  <a:txBody>
                    <a:bodyPr/>
                    <a:lstStyle/>
                    <a:p>
                      <a:r>
                        <a:rPr lang="en-US" dirty="0" smtClean="0"/>
                        <a:t>Name</a:t>
                      </a:r>
                      <a:r>
                        <a:rPr lang="en-US" baseline="0" dirty="0" smtClean="0"/>
                        <a:t> of the Students</a:t>
                      </a:r>
                      <a:endParaRPr lang="en-US" dirty="0"/>
                    </a:p>
                  </a:txBody>
                  <a:tcPr/>
                </a:tc>
                <a:tc>
                  <a:txBody>
                    <a:bodyPr/>
                    <a:lstStyle/>
                    <a:p>
                      <a:r>
                        <a:rPr lang="en-US" dirty="0" smtClean="0"/>
                        <a:t>Percentage before Counseling</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Percentage after Counseling</a:t>
                      </a:r>
                    </a:p>
                    <a:p>
                      <a:endParaRPr lang="en-US" dirty="0"/>
                    </a:p>
                  </a:txBody>
                  <a:tcPr/>
                </a:tc>
              </a:tr>
              <a:tr h="842891">
                <a:tc>
                  <a:txBody>
                    <a:bodyPr/>
                    <a:lstStyle/>
                    <a:p>
                      <a:r>
                        <a:rPr lang="en-US" dirty="0" smtClean="0"/>
                        <a:t>1.</a:t>
                      </a:r>
                      <a:endParaRPr lang="en-US" dirty="0"/>
                    </a:p>
                  </a:txBody>
                  <a:tcPr/>
                </a:tc>
                <a:tc>
                  <a:txBody>
                    <a:bodyPr/>
                    <a:lstStyle/>
                    <a:p>
                      <a:r>
                        <a:rPr lang="en-US" dirty="0" smtClean="0"/>
                        <a:t>3886</a:t>
                      </a:r>
                      <a:endParaRPr lang="en-US" dirty="0"/>
                    </a:p>
                  </a:txBody>
                  <a:tcPr/>
                </a:tc>
                <a:tc>
                  <a:txBody>
                    <a:bodyPr/>
                    <a:lstStyle/>
                    <a:p>
                      <a:r>
                        <a:rPr lang="en-US" dirty="0" err="1" smtClean="0"/>
                        <a:t>M.Santhosh</a:t>
                      </a:r>
                      <a:r>
                        <a:rPr lang="en-US" dirty="0" smtClean="0"/>
                        <a:t> Kumar</a:t>
                      </a:r>
                      <a:endParaRPr lang="en-US" dirty="0"/>
                    </a:p>
                  </a:txBody>
                  <a:tcPr/>
                </a:tc>
                <a:tc>
                  <a:txBody>
                    <a:bodyPr/>
                    <a:lstStyle/>
                    <a:p>
                      <a:r>
                        <a:rPr lang="en-US" dirty="0" smtClean="0"/>
                        <a:t>He</a:t>
                      </a:r>
                      <a:r>
                        <a:rPr lang="en-US" baseline="0" dirty="0" smtClean="0"/>
                        <a:t> misbehaved in Class frequently</a:t>
                      </a:r>
                      <a:endParaRPr lang="en-US" dirty="0"/>
                    </a:p>
                  </a:txBody>
                  <a:tcPr/>
                </a:tc>
                <a:tc>
                  <a:txBody>
                    <a:bodyPr/>
                    <a:lstStyle/>
                    <a:p>
                      <a:r>
                        <a:rPr lang="en-US" dirty="0" smtClean="0"/>
                        <a:t>Now his attitude</a:t>
                      </a:r>
                      <a:r>
                        <a:rPr lang="en-US" baseline="0" dirty="0" smtClean="0"/>
                        <a:t> was changed towards Class room</a:t>
                      </a:r>
                      <a:endParaRPr lang="en-US" dirty="0"/>
                    </a:p>
                  </a:txBody>
                  <a:tcPr/>
                </a:tc>
              </a:tr>
            </a:tbl>
          </a:graphicData>
        </a:graphic>
      </p:graphicFrame>
    </p:spTree>
    <p:extLst>
      <p:ext uri="{BB962C8B-B14F-4D97-AF65-F5344CB8AC3E}">
        <p14:creationId xmlns:p14="http://schemas.microsoft.com/office/powerpoint/2010/main" val="38651887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Department of ECE</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5199444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Attendance Analysis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644152750"/>
              </p:ext>
            </p:extLst>
          </p:nvPr>
        </p:nvGraphicFramePr>
        <p:xfrm>
          <a:off x="30480" y="1661160"/>
          <a:ext cx="8046721" cy="2301240"/>
        </p:xfrm>
        <a:graphic>
          <a:graphicData uri="http://schemas.openxmlformats.org/drawingml/2006/table">
            <a:tbl>
              <a:tblPr firstRow="1" bandRow="1">
                <a:tableStyleId>{7DF18680-E054-41AD-8BC1-D1AEF772440D}</a:tableStyleId>
              </a:tblPr>
              <a:tblGrid>
                <a:gridCol w="770481"/>
                <a:gridCol w="1024430"/>
                <a:gridCol w="2268285"/>
                <a:gridCol w="2230774"/>
                <a:gridCol w="1752751"/>
              </a:tblGrid>
              <a:tr h="370840">
                <a:tc>
                  <a:txBody>
                    <a:bodyPr/>
                    <a:lstStyle/>
                    <a:p>
                      <a:r>
                        <a:rPr lang="en-US" dirty="0" err="1" smtClean="0"/>
                        <a:t>S.No</a:t>
                      </a:r>
                      <a:r>
                        <a:rPr lang="en-US" dirty="0" smtClean="0"/>
                        <a:t>.</a:t>
                      </a:r>
                      <a:endParaRPr lang="en-US" dirty="0"/>
                    </a:p>
                  </a:txBody>
                  <a:tcPr/>
                </a:tc>
                <a:tc>
                  <a:txBody>
                    <a:bodyPr/>
                    <a:lstStyle/>
                    <a:p>
                      <a:r>
                        <a:rPr lang="en-US" dirty="0" smtClean="0"/>
                        <a:t>SPR</a:t>
                      </a:r>
                      <a:r>
                        <a:rPr lang="en-US" baseline="0" dirty="0" smtClean="0"/>
                        <a:t> No.</a:t>
                      </a:r>
                      <a:endParaRPr lang="en-US" dirty="0"/>
                    </a:p>
                  </a:txBody>
                  <a:tcPr/>
                </a:tc>
                <a:tc>
                  <a:txBody>
                    <a:bodyPr/>
                    <a:lstStyle/>
                    <a:p>
                      <a:r>
                        <a:rPr lang="en-US" dirty="0" smtClean="0"/>
                        <a:t>Name</a:t>
                      </a:r>
                      <a:r>
                        <a:rPr lang="en-US" baseline="0" dirty="0" smtClean="0"/>
                        <a:t> of the Students</a:t>
                      </a:r>
                      <a:endParaRPr lang="en-US" dirty="0"/>
                    </a:p>
                  </a:txBody>
                  <a:tcPr/>
                </a:tc>
                <a:tc>
                  <a:txBody>
                    <a:bodyPr/>
                    <a:lstStyle/>
                    <a:p>
                      <a:r>
                        <a:rPr lang="en-US" dirty="0" smtClean="0"/>
                        <a:t>Percentage before Counseling</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Percentage after Counseling</a:t>
                      </a:r>
                    </a:p>
                    <a:p>
                      <a:endParaRPr lang="en-US" dirty="0"/>
                    </a:p>
                  </a:txBody>
                  <a:tcPr/>
                </a:tc>
              </a:tr>
              <a:tr h="370840">
                <a:tc>
                  <a:txBody>
                    <a:bodyPr/>
                    <a:lstStyle/>
                    <a:p>
                      <a:r>
                        <a:rPr lang="en-US" dirty="0" smtClean="0"/>
                        <a:t>1.</a:t>
                      </a:r>
                      <a:endParaRPr lang="en-US" dirty="0"/>
                    </a:p>
                  </a:txBody>
                  <a:tcPr/>
                </a:tc>
                <a:tc>
                  <a:txBody>
                    <a:bodyPr/>
                    <a:lstStyle/>
                    <a:p>
                      <a:r>
                        <a:rPr lang="en-US" dirty="0" smtClean="0"/>
                        <a:t>2566</a:t>
                      </a:r>
                      <a:endParaRPr lang="en-US" dirty="0"/>
                    </a:p>
                  </a:txBody>
                  <a:tcPr/>
                </a:tc>
                <a:tc>
                  <a:txBody>
                    <a:bodyPr/>
                    <a:lstStyle/>
                    <a:p>
                      <a:r>
                        <a:rPr lang="en-US" dirty="0" err="1" smtClean="0"/>
                        <a:t>Menaka</a:t>
                      </a:r>
                      <a:r>
                        <a:rPr lang="en-US" dirty="0" smtClean="0"/>
                        <a:t> J.</a:t>
                      </a:r>
                      <a:endParaRPr lang="en-US" dirty="0"/>
                    </a:p>
                  </a:txBody>
                  <a:tcPr/>
                </a:tc>
                <a:tc>
                  <a:txBody>
                    <a:bodyPr/>
                    <a:lstStyle/>
                    <a:p>
                      <a:r>
                        <a:rPr lang="en-US" dirty="0" smtClean="0"/>
                        <a:t>87 (II  </a:t>
                      </a:r>
                      <a:r>
                        <a:rPr lang="en-US" dirty="0" err="1" smtClean="0"/>
                        <a:t>Sem</a:t>
                      </a:r>
                      <a:r>
                        <a:rPr lang="en-US" dirty="0" smtClean="0"/>
                        <a:t>)</a:t>
                      </a:r>
                      <a:endParaRPr lang="en-US" dirty="0">
                        <a:solidFill>
                          <a:srgbClr val="FF0000"/>
                        </a:solidFill>
                      </a:endParaRPr>
                    </a:p>
                  </a:txBody>
                  <a:tcPr/>
                </a:tc>
                <a:tc>
                  <a:txBody>
                    <a:bodyPr/>
                    <a:lstStyle/>
                    <a:p>
                      <a:r>
                        <a:rPr lang="en-US" dirty="0" smtClean="0"/>
                        <a:t>93(V &amp; VI </a:t>
                      </a:r>
                      <a:r>
                        <a:rPr lang="en-US" dirty="0" err="1" smtClean="0"/>
                        <a:t>Sem</a:t>
                      </a:r>
                      <a:r>
                        <a:rPr lang="en-US" dirty="0" smtClean="0"/>
                        <a:t>)</a:t>
                      </a:r>
                      <a:endParaRPr lang="en-US" dirty="0">
                        <a:solidFill>
                          <a:srgbClr val="FF0000"/>
                        </a:solidFill>
                      </a:endParaRPr>
                    </a:p>
                  </a:txBody>
                  <a:tcPr/>
                </a:tc>
              </a:tr>
              <a:tr h="370840">
                <a:tc>
                  <a:txBody>
                    <a:bodyPr/>
                    <a:lstStyle/>
                    <a:p>
                      <a:r>
                        <a:rPr lang="en-US" dirty="0" smtClean="0"/>
                        <a:t>2.</a:t>
                      </a:r>
                      <a:endParaRPr lang="en-US" dirty="0"/>
                    </a:p>
                  </a:txBody>
                  <a:tcPr/>
                </a:tc>
                <a:tc>
                  <a:txBody>
                    <a:bodyPr/>
                    <a:lstStyle/>
                    <a:p>
                      <a:r>
                        <a:rPr lang="en-US" dirty="0" smtClean="0"/>
                        <a:t>3398</a:t>
                      </a:r>
                      <a:endParaRPr lang="en-US" dirty="0"/>
                    </a:p>
                  </a:txBody>
                  <a:tcPr/>
                </a:tc>
                <a:tc>
                  <a:txBody>
                    <a:bodyPr/>
                    <a:lstStyle/>
                    <a:p>
                      <a:r>
                        <a:rPr lang="en-US" dirty="0" err="1" smtClean="0"/>
                        <a:t>Selvakumar</a:t>
                      </a:r>
                      <a:r>
                        <a:rPr lang="en-US" baseline="0" dirty="0" smtClean="0"/>
                        <a:t> </a:t>
                      </a:r>
                      <a:endParaRPr lang="en-US" dirty="0"/>
                    </a:p>
                  </a:txBody>
                  <a:tcPr/>
                </a:tc>
                <a:tc>
                  <a:txBody>
                    <a:bodyPr/>
                    <a:lstStyle/>
                    <a:p>
                      <a:r>
                        <a:rPr lang="en-US" dirty="0" smtClean="0"/>
                        <a:t>90</a:t>
                      </a:r>
                      <a:endParaRPr lang="en-US" dirty="0"/>
                    </a:p>
                  </a:txBody>
                  <a:tcPr/>
                </a:tc>
                <a:tc>
                  <a:txBody>
                    <a:bodyPr/>
                    <a:lstStyle/>
                    <a:p>
                      <a:r>
                        <a:rPr lang="en-US" dirty="0" smtClean="0"/>
                        <a:t>98</a:t>
                      </a:r>
                      <a:endParaRPr lang="en-US" dirty="0"/>
                    </a:p>
                  </a:txBody>
                  <a:tcPr/>
                </a:tc>
              </a:tr>
              <a:tr h="370840">
                <a:tc>
                  <a:txBody>
                    <a:bodyPr/>
                    <a:lstStyle/>
                    <a:p>
                      <a:r>
                        <a:rPr lang="en-US" dirty="0" smtClean="0"/>
                        <a:t>3.</a:t>
                      </a:r>
                      <a:endParaRPr lang="en-US" dirty="0"/>
                    </a:p>
                  </a:txBody>
                  <a:tcPr/>
                </a:tc>
                <a:tc>
                  <a:txBody>
                    <a:bodyPr/>
                    <a:lstStyle/>
                    <a:p>
                      <a:r>
                        <a:rPr lang="en-US" dirty="0" smtClean="0"/>
                        <a:t>4504</a:t>
                      </a:r>
                      <a:endParaRPr lang="en-US" dirty="0"/>
                    </a:p>
                  </a:txBody>
                  <a:tcPr/>
                </a:tc>
                <a:tc>
                  <a:txBody>
                    <a:bodyPr/>
                    <a:lstStyle/>
                    <a:p>
                      <a:r>
                        <a:rPr lang="en-US" dirty="0" err="1" smtClean="0"/>
                        <a:t>P.Palaniammal</a:t>
                      </a:r>
                      <a:endParaRPr lang="en-US" dirty="0"/>
                    </a:p>
                  </a:txBody>
                  <a:tcPr/>
                </a:tc>
                <a:tc>
                  <a:txBody>
                    <a:bodyPr/>
                    <a:lstStyle/>
                    <a:p>
                      <a:r>
                        <a:rPr lang="en-US" dirty="0" smtClean="0"/>
                        <a:t>95</a:t>
                      </a:r>
                      <a:endParaRPr lang="en-US" dirty="0"/>
                    </a:p>
                  </a:txBody>
                  <a:tcPr/>
                </a:tc>
                <a:tc>
                  <a:txBody>
                    <a:bodyPr/>
                    <a:lstStyle/>
                    <a:p>
                      <a:r>
                        <a:rPr lang="en-US" dirty="0" smtClean="0"/>
                        <a:t>100</a:t>
                      </a:r>
                      <a:endParaRPr lang="en-US" dirty="0"/>
                    </a:p>
                  </a:txBody>
                  <a:tcPr/>
                </a:tc>
              </a:tr>
            </a:tbl>
          </a:graphicData>
        </a:graphic>
      </p:graphicFrame>
    </p:spTree>
    <p:extLst>
      <p:ext uri="{BB962C8B-B14F-4D97-AF65-F5344CB8AC3E}">
        <p14:creationId xmlns:p14="http://schemas.microsoft.com/office/powerpoint/2010/main" val="474334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smtClean="0"/>
              <a:t>Academic Performance Analysis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30406814"/>
              </p:ext>
            </p:extLst>
          </p:nvPr>
        </p:nvGraphicFramePr>
        <p:xfrm>
          <a:off x="152400" y="1219198"/>
          <a:ext cx="7848600" cy="4345388"/>
        </p:xfrm>
        <a:graphic>
          <a:graphicData uri="http://schemas.openxmlformats.org/drawingml/2006/table">
            <a:tbl>
              <a:tblPr firstRow="1" bandRow="1">
                <a:tableStyleId>{7DF18680-E054-41AD-8BC1-D1AEF772440D}</a:tableStyleId>
              </a:tblPr>
              <a:tblGrid>
                <a:gridCol w="761574"/>
                <a:gridCol w="1012588"/>
                <a:gridCol w="1739021"/>
                <a:gridCol w="2242457"/>
                <a:gridCol w="2092960"/>
              </a:tblGrid>
              <a:tr h="1022967">
                <a:tc>
                  <a:txBody>
                    <a:bodyPr/>
                    <a:lstStyle/>
                    <a:p>
                      <a:r>
                        <a:rPr lang="en-US" dirty="0" err="1" smtClean="0"/>
                        <a:t>S.No</a:t>
                      </a:r>
                      <a:r>
                        <a:rPr lang="en-US" dirty="0" smtClean="0"/>
                        <a:t>.</a:t>
                      </a:r>
                      <a:endParaRPr lang="en-US" dirty="0"/>
                    </a:p>
                  </a:txBody>
                  <a:tcPr/>
                </a:tc>
                <a:tc>
                  <a:txBody>
                    <a:bodyPr/>
                    <a:lstStyle/>
                    <a:p>
                      <a:r>
                        <a:rPr lang="en-US" dirty="0" smtClean="0"/>
                        <a:t>SPR</a:t>
                      </a:r>
                      <a:r>
                        <a:rPr lang="en-US" baseline="0" dirty="0" smtClean="0"/>
                        <a:t> No.</a:t>
                      </a:r>
                      <a:endParaRPr lang="en-US" dirty="0"/>
                    </a:p>
                  </a:txBody>
                  <a:tcPr/>
                </a:tc>
                <a:tc>
                  <a:txBody>
                    <a:bodyPr/>
                    <a:lstStyle/>
                    <a:p>
                      <a:r>
                        <a:rPr lang="en-US" dirty="0" smtClean="0"/>
                        <a:t>Name</a:t>
                      </a:r>
                      <a:r>
                        <a:rPr lang="en-US" baseline="0" dirty="0" smtClean="0"/>
                        <a:t> of the Students</a:t>
                      </a:r>
                      <a:endParaRPr lang="en-US" dirty="0"/>
                    </a:p>
                  </a:txBody>
                  <a:tcPr/>
                </a:tc>
                <a:tc>
                  <a:txBody>
                    <a:bodyPr/>
                    <a:lstStyle/>
                    <a:p>
                      <a:r>
                        <a:rPr lang="en-US" dirty="0" smtClean="0"/>
                        <a:t>Percentage before Counseling</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Percentage after Counseling</a:t>
                      </a:r>
                    </a:p>
                    <a:p>
                      <a:endParaRPr lang="en-US" dirty="0"/>
                    </a:p>
                  </a:txBody>
                  <a:tcPr/>
                </a:tc>
              </a:tr>
              <a:tr h="577235">
                <a:tc>
                  <a:txBody>
                    <a:bodyPr/>
                    <a:lstStyle/>
                    <a:p>
                      <a:r>
                        <a:rPr lang="en-US" dirty="0" smtClean="0"/>
                        <a:t>1.</a:t>
                      </a:r>
                      <a:endParaRPr lang="en-US" dirty="0"/>
                    </a:p>
                  </a:txBody>
                  <a:tcPr/>
                </a:tc>
                <a:tc>
                  <a:txBody>
                    <a:bodyPr/>
                    <a:lstStyle/>
                    <a:p>
                      <a:r>
                        <a:rPr lang="en-US" dirty="0" smtClean="0"/>
                        <a:t>3615</a:t>
                      </a:r>
                      <a:endParaRPr lang="en-US" dirty="0"/>
                    </a:p>
                  </a:txBody>
                  <a:tcPr/>
                </a:tc>
                <a:tc>
                  <a:txBody>
                    <a:bodyPr/>
                    <a:lstStyle/>
                    <a:p>
                      <a:r>
                        <a:rPr lang="en-US" dirty="0" err="1" smtClean="0"/>
                        <a:t>K.Kalaiyarasn</a:t>
                      </a:r>
                      <a:endParaRPr lang="en-US" dirty="0"/>
                    </a:p>
                  </a:txBody>
                  <a:tcPr/>
                </a:tc>
                <a:tc>
                  <a:txBody>
                    <a:bodyPr/>
                    <a:lstStyle/>
                    <a:p>
                      <a:r>
                        <a:rPr lang="en-US" dirty="0" smtClean="0"/>
                        <a:t>17 Appeared</a:t>
                      </a:r>
                      <a:endParaRPr lang="en-US" dirty="0"/>
                    </a:p>
                  </a:txBody>
                  <a:tcPr/>
                </a:tc>
                <a:tc>
                  <a:txBody>
                    <a:bodyPr/>
                    <a:lstStyle/>
                    <a:p>
                      <a:r>
                        <a:rPr lang="en-US" dirty="0" smtClean="0"/>
                        <a:t>13 Cleared</a:t>
                      </a:r>
                      <a:endParaRPr lang="en-US" dirty="0"/>
                    </a:p>
                  </a:txBody>
                  <a:tcPr/>
                </a:tc>
              </a:tr>
              <a:tr h="488342">
                <a:tc>
                  <a:txBody>
                    <a:bodyPr/>
                    <a:lstStyle/>
                    <a:p>
                      <a:r>
                        <a:rPr lang="en-US" dirty="0" smtClean="0"/>
                        <a:t>2.</a:t>
                      </a:r>
                      <a:endParaRPr lang="en-US" dirty="0"/>
                    </a:p>
                  </a:txBody>
                  <a:tcPr/>
                </a:tc>
                <a:tc>
                  <a:txBody>
                    <a:bodyPr/>
                    <a:lstStyle/>
                    <a:p>
                      <a:r>
                        <a:rPr lang="en-US" dirty="0" smtClean="0"/>
                        <a:t>3464</a:t>
                      </a:r>
                      <a:endParaRPr lang="en-US" dirty="0"/>
                    </a:p>
                  </a:txBody>
                  <a:tcPr/>
                </a:tc>
                <a:tc>
                  <a:txBody>
                    <a:bodyPr/>
                    <a:lstStyle/>
                    <a:p>
                      <a:r>
                        <a:rPr lang="en-US" dirty="0" smtClean="0"/>
                        <a:t>Abdul </a:t>
                      </a:r>
                      <a:r>
                        <a:rPr lang="en-US" dirty="0" err="1" smtClean="0"/>
                        <a:t>Muthalib</a:t>
                      </a:r>
                      <a:endParaRPr lang="en-US" dirty="0"/>
                    </a:p>
                  </a:txBody>
                  <a:tcPr/>
                </a:tc>
                <a:tc>
                  <a:txBody>
                    <a:bodyPr/>
                    <a:lstStyle/>
                    <a:p>
                      <a:r>
                        <a:rPr lang="en-US" dirty="0" smtClean="0"/>
                        <a:t>19 Appeared</a:t>
                      </a:r>
                      <a:endParaRPr lang="en-US" dirty="0">
                        <a:solidFill>
                          <a:srgbClr val="FF0000"/>
                        </a:solidFill>
                      </a:endParaRPr>
                    </a:p>
                  </a:txBody>
                  <a:tcPr/>
                </a:tc>
                <a:tc>
                  <a:txBody>
                    <a:bodyPr/>
                    <a:lstStyle/>
                    <a:p>
                      <a:r>
                        <a:rPr lang="en-US" dirty="0" smtClean="0"/>
                        <a:t>16 Cleared</a:t>
                      </a:r>
                      <a:endParaRPr lang="en-US" dirty="0"/>
                    </a:p>
                  </a:txBody>
                  <a:tcPr/>
                </a:tc>
              </a:tr>
              <a:tr h="488342">
                <a:tc>
                  <a:txBody>
                    <a:bodyPr/>
                    <a:lstStyle/>
                    <a:p>
                      <a:r>
                        <a:rPr lang="en-US" dirty="0" smtClean="0"/>
                        <a:t>3.</a:t>
                      </a:r>
                      <a:endParaRPr lang="en-US" dirty="0"/>
                    </a:p>
                  </a:txBody>
                  <a:tcPr/>
                </a:tc>
                <a:tc>
                  <a:txBody>
                    <a:bodyPr/>
                    <a:lstStyle/>
                    <a:p>
                      <a:r>
                        <a:rPr lang="en-US" dirty="0" smtClean="0"/>
                        <a:t>2857</a:t>
                      </a:r>
                      <a:endParaRPr lang="en-US" dirty="0"/>
                    </a:p>
                  </a:txBody>
                  <a:tcPr/>
                </a:tc>
                <a:tc>
                  <a:txBody>
                    <a:bodyPr/>
                    <a:lstStyle/>
                    <a:p>
                      <a:r>
                        <a:rPr lang="en-US" dirty="0" err="1" smtClean="0"/>
                        <a:t>M.Ramkuamar</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20 Appeared</a:t>
                      </a:r>
                    </a:p>
                    <a:p>
                      <a:endParaRPr lang="en-US" dirty="0">
                        <a:solidFill>
                          <a:schemeClr val="tx1"/>
                        </a:solidFill>
                      </a:endParaRPr>
                    </a:p>
                  </a:txBody>
                  <a:tcPr/>
                </a:tc>
                <a:tc>
                  <a:txBody>
                    <a:bodyPr/>
                    <a:lstStyle/>
                    <a:p>
                      <a:r>
                        <a:rPr lang="en-US" dirty="0" smtClean="0"/>
                        <a:t>17 Cleared</a:t>
                      </a:r>
                      <a:endParaRPr lang="en-US" dirty="0"/>
                    </a:p>
                  </a:txBody>
                  <a:tcPr/>
                </a:tc>
              </a:tr>
              <a:tr h="471778">
                <a:tc>
                  <a:txBody>
                    <a:bodyPr/>
                    <a:lstStyle/>
                    <a:p>
                      <a:r>
                        <a:rPr lang="en-US" dirty="0" smtClean="0"/>
                        <a:t>4.</a:t>
                      </a:r>
                      <a:endParaRPr lang="en-US" dirty="0"/>
                    </a:p>
                  </a:txBody>
                  <a:tcPr/>
                </a:tc>
                <a:tc>
                  <a:txBody>
                    <a:bodyPr/>
                    <a:lstStyle/>
                    <a:p>
                      <a:r>
                        <a:rPr lang="en-US" dirty="0" smtClean="0"/>
                        <a:t>2617</a:t>
                      </a:r>
                      <a:endParaRPr lang="en-US" dirty="0"/>
                    </a:p>
                  </a:txBody>
                  <a:tcPr/>
                </a:tc>
                <a:tc>
                  <a:txBody>
                    <a:bodyPr/>
                    <a:lstStyle/>
                    <a:p>
                      <a:r>
                        <a:rPr lang="en-US" dirty="0" smtClean="0"/>
                        <a:t>Mohammed </a:t>
                      </a:r>
                      <a:r>
                        <a:rPr lang="en-US" dirty="0" err="1" smtClean="0"/>
                        <a:t>Imran.M</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13 Appeared</a:t>
                      </a:r>
                    </a:p>
                    <a:p>
                      <a:endParaRPr lang="en-US" dirty="0">
                        <a:solidFill>
                          <a:schemeClr val="tx1"/>
                        </a:solidFill>
                      </a:endParaRPr>
                    </a:p>
                  </a:txBody>
                  <a:tcPr/>
                </a:tc>
                <a:tc>
                  <a:txBody>
                    <a:bodyPr/>
                    <a:lstStyle/>
                    <a:p>
                      <a:r>
                        <a:rPr lang="en-US" dirty="0" smtClean="0"/>
                        <a:t>All Clear</a:t>
                      </a:r>
                      <a:endParaRPr lang="en-US" dirty="0">
                        <a:solidFill>
                          <a:schemeClr val="tx1"/>
                        </a:solidFill>
                      </a:endParaRPr>
                    </a:p>
                  </a:txBody>
                  <a:tcPr/>
                </a:tc>
              </a:tr>
              <a:tr h="488342">
                <a:tc>
                  <a:txBody>
                    <a:bodyPr/>
                    <a:lstStyle/>
                    <a:p>
                      <a:r>
                        <a:rPr lang="en-US" dirty="0" smtClean="0"/>
                        <a:t>5.</a:t>
                      </a:r>
                      <a:endParaRPr lang="en-US" dirty="0"/>
                    </a:p>
                  </a:txBody>
                  <a:tcPr/>
                </a:tc>
                <a:tc>
                  <a:txBody>
                    <a:bodyPr/>
                    <a:lstStyle/>
                    <a:p>
                      <a:r>
                        <a:rPr lang="en-US" dirty="0" smtClean="0"/>
                        <a:t>2735</a:t>
                      </a:r>
                      <a:endParaRPr lang="en-US" dirty="0"/>
                    </a:p>
                  </a:txBody>
                  <a:tcPr/>
                </a:tc>
                <a:tc>
                  <a:txBody>
                    <a:bodyPr/>
                    <a:lstStyle/>
                    <a:p>
                      <a:r>
                        <a:rPr lang="en-US" dirty="0" err="1" smtClean="0"/>
                        <a:t>S.Kaviyarasan</a:t>
                      </a:r>
                      <a:endParaRPr lang="en-US" dirty="0"/>
                    </a:p>
                  </a:txBody>
                  <a:tcPr/>
                </a:tc>
                <a:tc>
                  <a:txBody>
                    <a:bodyPr/>
                    <a:lstStyle/>
                    <a:p>
                      <a:r>
                        <a:rPr lang="en-US" dirty="0" smtClean="0"/>
                        <a:t>10 Appeared</a:t>
                      </a:r>
                      <a:endParaRPr lang="en-US" dirty="0">
                        <a:solidFill>
                          <a:schemeClr val="tx1"/>
                        </a:solidFill>
                      </a:endParaRPr>
                    </a:p>
                  </a:txBody>
                  <a:tcPr/>
                </a:tc>
                <a:tc>
                  <a:txBody>
                    <a:bodyPr/>
                    <a:lstStyle/>
                    <a:p>
                      <a:r>
                        <a:rPr lang="en-US" dirty="0" smtClean="0"/>
                        <a:t>All Clear</a:t>
                      </a:r>
                      <a:endParaRPr lang="en-US" dirty="0">
                        <a:solidFill>
                          <a:schemeClr val="tx1"/>
                        </a:solidFill>
                      </a:endParaRPr>
                    </a:p>
                  </a:txBody>
                  <a:tcPr/>
                </a:tc>
              </a:tr>
              <a:tr h="488342">
                <a:tc>
                  <a:txBody>
                    <a:bodyPr/>
                    <a:lstStyle/>
                    <a:p>
                      <a:r>
                        <a:rPr lang="en-US" dirty="0" smtClean="0"/>
                        <a:t>6.</a:t>
                      </a:r>
                      <a:endParaRPr lang="en-US" dirty="0"/>
                    </a:p>
                  </a:txBody>
                  <a:tcPr/>
                </a:tc>
                <a:tc>
                  <a:txBody>
                    <a:bodyPr/>
                    <a:lstStyle/>
                    <a:p>
                      <a:r>
                        <a:rPr lang="en-US" sz="1400" dirty="0" smtClean="0"/>
                        <a:t>3604</a:t>
                      </a:r>
                      <a:endParaRPr lang="en-US" sz="1400" dirty="0"/>
                    </a:p>
                  </a:txBody>
                  <a:tcPr/>
                </a:tc>
                <a:tc>
                  <a:txBody>
                    <a:bodyPr/>
                    <a:lstStyle/>
                    <a:p>
                      <a:r>
                        <a:rPr lang="en-US" sz="1400" dirty="0" err="1" smtClean="0"/>
                        <a:t>C.Pounraj</a:t>
                      </a:r>
                      <a:endParaRPr lang="en-US" sz="1400" dirty="0"/>
                    </a:p>
                  </a:txBody>
                  <a:tcPr/>
                </a:tc>
                <a:tc>
                  <a:txBody>
                    <a:bodyPr/>
                    <a:lstStyle/>
                    <a:p>
                      <a:r>
                        <a:rPr lang="en-US" dirty="0" smtClean="0"/>
                        <a:t>17 Appeared</a:t>
                      </a:r>
                      <a:endParaRPr lang="en-US" dirty="0">
                        <a:solidFill>
                          <a:schemeClr val="tx1"/>
                        </a:solidFill>
                      </a:endParaRPr>
                    </a:p>
                  </a:txBody>
                  <a:tcPr/>
                </a:tc>
                <a:tc>
                  <a:txBody>
                    <a:bodyPr/>
                    <a:lstStyle/>
                    <a:p>
                      <a:r>
                        <a:rPr lang="en-US" dirty="0" smtClean="0"/>
                        <a:t>14 Cleared</a:t>
                      </a:r>
                      <a:endParaRPr lang="en-US" dirty="0">
                        <a:solidFill>
                          <a:schemeClr val="tx1"/>
                        </a:solidFill>
                      </a:endParaRPr>
                    </a:p>
                  </a:txBody>
                  <a:tcPr/>
                </a:tc>
              </a:tr>
            </a:tbl>
          </a:graphicData>
        </a:graphic>
      </p:graphicFrame>
    </p:spTree>
    <p:extLst>
      <p:ext uri="{BB962C8B-B14F-4D97-AF65-F5344CB8AC3E}">
        <p14:creationId xmlns:p14="http://schemas.microsoft.com/office/powerpoint/2010/main" val="233017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320040"/>
            <a:ext cx="7239000" cy="746760"/>
          </a:xfrm>
        </p:spPr>
        <p:txBody>
          <a:bodyPr/>
          <a:lstStyle/>
          <a:p>
            <a:r>
              <a:rPr lang="en-US" dirty="0" smtClean="0"/>
              <a:t>About</a:t>
            </a:r>
            <a:endParaRPr lang="en-US" dirty="0"/>
          </a:p>
        </p:txBody>
      </p:sp>
      <p:sp>
        <p:nvSpPr>
          <p:cNvPr id="6" name="Content Placeholder 5"/>
          <p:cNvSpPr>
            <a:spLocks noGrp="1"/>
          </p:cNvSpPr>
          <p:nvPr>
            <p:ph idx="1"/>
          </p:nvPr>
        </p:nvSpPr>
        <p:spPr>
          <a:xfrm>
            <a:off x="0" y="1219200"/>
            <a:ext cx="8153400" cy="5638800"/>
          </a:xfrm>
        </p:spPr>
        <p:txBody>
          <a:bodyPr>
            <a:normAutofit lnSpcReduction="10000"/>
          </a:bodyPr>
          <a:lstStyle/>
          <a:p>
            <a:pPr algn="just"/>
            <a:r>
              <a:rPr lang="en-US" dirty="0" smtClean="0"/>
              <a:t>Life at campus is full of so much of happenings, like exams, social gatherings, class presentations, performance pressure, competition, field trips, relationships and much more. </a:t>
            </a:r>
          </a:p>
          <a:p>
            <a:pPr algn="just"/>
            <a:r>
              <a:rPr lang="en-US" dirty="0" smtClean="0"/>
              <a:t>Everyone has the right to make best out of his/ her student life and make it pleasantly memorable. This can be done by achieving and maintaining physical and mental health and creating a fine balance in life.</a:t>
            </a:r>
          </a:p>
          <a:p>
            <a:pPr algn="just"/>
            <a:r>
              <a:rPr lang="en-US" dirty="0" smtClean="0"/>
              <a:t> In order to help the students in their aspiring journeys, we have established counseling services. This service helps students to overcome their personal, academic and social problems and to flourish in life.</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001000" cy="944562"/>
          </a:xfrm>
        </p:spPr>
        <p:txBody>
          <a:bodyPr>
            <a:normAutofit fontScale="90000"/>
          </a:bodyPr>
          <a:lstStyle/>
          <a:p>
            <a:r>
              <a:rPr lang="en-US" dirty="0" smtClean="0"/>
              <a:t>Academic Performance Analysis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238550120"/>
              </p:ext>
            </p:extLst>
          </p:nvPr>
        </p:nvGraphicFramePr>
        <p:xfrm>
          <a:off x="0" y="1219201"/>
          <a:ext cx="8153400" cy="2294564"/>
        </p:xfrm>
        <a:graphic>
          <a:graphicData uri="http://schemas.openxmlformats.org/drawingml/2006/table">
            <a:tbl>
              <a:tblPr firstRow="1" bandRow="1">
                <a:tableStyleId>{7DF18680-E054-41AD-8BC1-D1AEF772440D}</a:tableStyleId>
              </a:tblPr>
              <a:tblGrid>
                <a:gridCol w="776362"/>
                <a:gridCol w="1032250"/>
                <a:gridCol w="2001388"/>
                <a:gridCol w="2133600"/>
                <a:gridCol w="2209800"/>
              </a:tblGrid>
              <a:tr h="609599">
                <a:tc>
                  <a:txBody>
                    <a:bodyPr/>
                    <a:lstStyle/>
                    <a:p>
                      <a:r>
                        <a:rPr lang="en-US" dirty="0" err="1" smtClean="0"/>
                        <a:t>S.No</a:t>
                      </a:r>
                      <a:r>
                        <a:rPr lang="en-US" dirty="0" smtClean="0"/>
                        <a:t>.</a:t>
                      </a:r>
                      <a:endParaRPr lang="en-US" dirty="0"/>
                    </a:p>
                  </a:txBody>
                  <a:tcPr/>
                </a:tc>
                <a:tc>
                  <a:txBody>
                    <a:bodyPr/>
                    <a:lstStyle/>
                    <a:p>
                      <a:r>
                        <a:rPr lang="en-US" dirty="0" smtClean="0"/>
                        <a:t>SPR</a:t>
                      </a:r>
                      <a:r>
                        <a:rPr lang="en-US" baseline="0" dirty="0" smtClean="0"/>
                        <a:t> No.</a:t>
                      </a:r>
                      <a:endParaRPr lang="en-US" dirty="0"/>
                    </a:p>
                  </a:txBody>
                  <a:tcPr/>
                </a:tc>
                <a:tc>
                  <a:txBody>
                    <a:bodyPr/>
                    <a:lstStyle/>
                    <a:p>
                      <a:r>
                        <a:rPr lang="en-US" dirty="0" smtClean="0"/>
                        <a:t>Name</a:t>
                      </a:r>
                      <a:r>
                        <a:rPr lang="en-US" baseline="0" dirty="0" smtClean="0"/>
                        <a:t> of the Students</a:t>
                      </a:r>
                      <a:endParaRPr lang="en-US" dirty="0"/>
                    </a:p>
                  </a:txBody>
                  <a:tcPr/>
                </a:tc>
                <a:tc>
                  <a:txBody>
                    <a:bodyPr/>
                    <a:lstStyle/>
                    <a:p>
                      <a:r>
                        <a:rPr lang="en-US" dirty="0" smtClean="0"/>
                        <a:t>Percentage before Counseling</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Percentage after Counseling</a:t>
                      </a:r>
                    </a:p>
                    <a:p>
                      <a:endParaRPr lang="en-US" dirty="0"/>
                    </a:p>
                  </a:txBody>
                  <a:tcPr/>
                </a:tc>
              </a:tr>
              <a:tr h="436514">
                <a:tc>
                  <a:txBody>
                    <a:bodyPr/>
                    <a:lstStyle/>
                    <a:p>
                      <a:r>
                        <a:rPr lang="en-US" dirty="0" smtClean="0"/>
                        <a:t>7.</a:t>
                      </a:r>
                      <a:endParaRPr lang="en-US" dirty="0"/>
                    </a:p>
                  </a:txBody>
                  <a:tcPr/>
                </a:tc>
                <a:tc>
                  <a:txBody>
                    <a:bodyPr/>
                    <a:lstStyle/>
                    <a:p>
                      <a:r>
                        <a:rPr lang="en-US" dirty="0" smtClean="0"/>
                        <a:t>3997</a:t>
                      </a:r>
                      <a:endParaRPr lang="en-US" dirty="0"/>
                    </a:p>
                  </a:txBody>
                  <a:tcPr/>
                </a:tc>
                <a:tc>
                  <a:txBody>
                    <a:bodyPr/>
                    <a:lstStyle/>
                    <a:p>
                      <a:r>
                        <a:rPr lang="en-US" dirty="0" err="1" smtClean="0"/>
                        <a:t>Jafar</a:t>
                      </a:r>
                      <a:r>
                        <a:rPr lang="en-US" dirty="0" smtClean="0"/>
                        <a:t> </a:t>
                      </a:r>
                      <a:r>
                        <a:rPr lang="en-US" dirty="0" err="1" smtClean="0"/>
                        <a:t>Ali.J</a:t>
                      </a:r>
                      <a:endParaRPr lang="en-US" dirty="0"/>
                    </a:p>
                  </a:txBody>
                  <a:tcPr/>
                </a:tc>
                <a:tc>
                  <a:txBody>
                    <a:bodyPr/>
                    <a:lstStyle/>
                    <a:p>
                      <a:r>
                        <a:rPr lang="en-US" dirty="0" smtClean="0"/>
                        <a:t>11 Appeared</a:t>
                      </a:r>
                      <a:endParaRPr lang="en-US" dirty="0">
                        <a:solidFill>
                          <a:srgbClr val="FF0000"/>
                        </a:solidFill>
                      </a:endParaRPr>
                    </a:p>
                  </a:txBody>
                  <a:tcPr/>
                </a:tc>
                <a:tc>
                  <a:txBody>
                    <a:bodyPr/>
                    <a:lstStyle/>
                    <a:p>
                      <a:r>
                        <a:rPr lang="en-US" dirty="0" smtClean="0"/>
                        <a:t>All</a:t>
                      </a:r>
                      <a:r>
                        <a:rPr lang="en-US" baseline="0" dirty="0" smtClean="0"/>
                        <a:t> Cleared</a:t>
                      </a:r>
                      <a:endParaRPr lang="en-US" dirty="0">
                        <a:solidFill>
                          <a:srgbClr val="FF0000"/>
                        </a:solidFill>
                      </a:endParaRPr>
                    </a:p>
                  </a:txBody>
                  <a:tcPr/>
                </a:tc>
              </a:tr>
              <a:tr h="436514">
                <a:tc>
                  <a:txBody>
                    <a:bodyPr/>
                    <a:lstStyle/>
                    <a:p>
                      <a:r>
                        <a:rPr lang="en-US" dirty="0" smtClean="0"/>
                        <a:t>8.</a:t>
                      </a:r>
                      <a:endParaRPr lang="en-US" dirty="0"/>
                    </a:p>
                  </a:txBody>
                  <a:tcPr/>
                </a:tc>
                <a:tc>
                  <a:txBody>
                    <a:bodyPr/>
                    <a:lstStyle/>
                    <a:p>
                      <a:r>
                        <a:rPr lang="en-US" dirty="0" smtClean="0"/>
                        <a:t>4600</a:t>
                      </a:r>
                      <a:endParaRPr lang="en-US" dirty="0"/>
                    </a:p>
                  </a:txBody>
                  <a:tcPr/>
                </a:tc>
                <a:tc>
                  <a:txBody>
                    <a:bodyPr/>
                    <a:lstStyle/>
                    <a:p>
                      <a:r>
                        <a:rPr lang="en-US" dirty="0" err="1" smtClean="0"/>
                        <a:t>V.Vimala</a:t>
                      </a:r>
                      <a:r>
                        <a:rPr lang="en-US" dirty="0" smtClean="0"/>
                        <a:t> Devi</a:t>
                      </a:r>
                      <a:endParaRPr lang="en-US" dirty="0"/>
                    </a:p>
                  </a:txBody>
                  <a:tcPr/>
                </a:tc>
                <a:tc>
                  <a:txBody>
                    <a:bodyPr/>
                    <a:lstStyle/>
                    <a:p>
                      <a:r>
                        <a:rPr lang="en-US" dirty="0" smtClean="0"/>
                        <a:t>12 Appeared</a:t>
                      </a:r>
                      <a:endParaRPr lang="en-US" dirty="0">
                        <a:solidFill>
                          <a:schemeClr val="tx1"/>
                        </a:solidFill>
                      </a:endParaRPr>
                    </a:p>
                  </a:txBody>
                  <a:tcPr/>
                </a:tc>
                <a:tc>
                  <a:txBody>
                    <a:bodyPr/>
                    <a:lstStyle/>
                    <a:p>
                      <a:r>
                        <a:rPr lang="en-US" dirty="0" smtClean="0"/>
                        <a:t>All Cleared</a:t>
                      </a:r>
                      <a:endParaRPr lang="en-US" dirty="0">
                        <a:solidFill>
                          <a:schemeClr val="tx1"/>
                        </a:solidFill>
                      </a:endParaRPr>
                    </a:p>
                  </a:txBody>
                  <a:tcPr/>
                </a:tc>
              </a:tr>
              <a:tr h="507136">
                <a:tc>
                  <a:txBody>
                    <a:bodyPr/>
                    <a:lstStyle/>
                    <a:p>
                      <a:r>
                        <a:rPr lang="en-US" dirty="0" smtClean="0"/>
                        <a:t>9.</a:t>
                      </a:r>
                      <a:endParaRPr lang="en-US" dirty="0"/>
                    </a:p>
                  </a:txBody>
                  <a:tcPr/>
                </a:tc>
                <a:tc>
                  <a:txBody>
                    <a:bodyPr/>
                    <a:lstStyle/>
                    <a:p>
                      <a:r>
                        <a:rPr lang="en-US" dirty="0" smtClean="0"/>
                        <a:t>3021</a:t>
                      </a:r>
                      <a:endParaRPr lang="en-US" dirty="0"/>
                    </a:p>
                  </a:txBody>
                  <a:tcPr/>
                </a:tc>
                <a:tc>
                  <a:txBody>
                    <a:bodyPr/>
                    <a:lstStyle/>
                    <a:p>
                      <a:r>
                        <a:rPr lang="en-US" dirty="0" smtClean="0"/>
                        <a:t>S. </a:t>
                      </a:r>
                      <a:r>
                        <a:rPr lang="en-US" dirty="0" err="1" smtClean="0"/>
                        <a:t>Karthik</a:t>
                      </a:r>
                      <a:r>
                        <a:rPr lang="en-US" baseline="0" dirty="0" smtClean="0"/>
                        <a:t> Kumar</a:t>
                      </a:r>
                      <a:endParaRPr lang="en-US" dirty="0"/>
                    </a:p>
                  </a:txBody>
                  <a:tcPr/>
                </a:tc>
                <a:tc>
                  <a:txBody>
                    <a:bodyPr/>
                    <a:lstStyle/>
                    <a:p>
                      <a:r>
                        <a:rPr lang="en-US" dirty="0" smtClean="0"/>
                        <a:t>18 </a:t>
                      </a:r>
                      <a:r>
                        <a:rPr lang="en-US" dirty="0" err="1" smtClean="0"/>
                        <a:t>Appered</a:t>
                      </a:r>
                      <a:r>
                        <a:rPr lang="en-US" dirty="0" smtClean="0"/>
                        <a:t> </a:t>
                      </a:r>
                      <a:endParaRPr lang="en-US" dirty="0">
                        <a:solidFill>
                          <a:schemeClr val="tx1"/>
                        </a:solidFill>
                      </a:endParaRPr>
                    </a:p>
                  </a:txBody>
                  <a:tcPr/>
                </a:tc>
                <a:tc>
                  <a:txBody>
                    <a:bodyPr/>
                    <a:lstStyle/>
                    <a:p>
                      <a:r>
                        <a:rPr lang="en-US" dirty="0" smtClean="0"/>
                        <a:t>All Cleared</a:t>
                      </a:r>
                      <a:endParaRPr lang="en-US" dirty="0">
                        <a:solidFill>
                          <a:schemeClr val="tx1"/>
                        </a:solidFill>
                      </a:endParaRPr>
                    </a:p>
                  </a:txBody>
                  <a:tcPr/>
                </a:tc>
              </a:tr>
            </a:tbl>
          </a:graphicData>
        </a:graphic>
      </p:graphicFrame>
    </p:spTree>
    <p:extLst>
      <p:ext uri="{BB962C8B-B14F-4D97-AF65-F5344CB8AC3E}">
        <p14:creationId xmlns:p14="http://schemas.microsoft.com/office/powerpoint/2010/main" val="175541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smtClean="0"/>
              <a:t>Academic Performance Analysis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6921256"/>
              </p:ext>
            </p:extLst>
          </p:nvPr>
        </p:nvGraphicFramePr>
        <p:xfrm>
          <a:off x="0" y="1719262"/>
          <a:ext cx="8077200" cy="5138738"/>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1796297" y="2770440"/>
              <a:ext cx="677160" cy="563760"/>
            </p14:xfrm>
          </p:contentPart>
        </mc:Choice>
        <mc:Fallback xmlns="">
          <p:pic>
            <p:nvPicPr>
              <p:cNvPr id="6" name="Ink 5"/>
              <p:cNvPicPr/>
              <p:nvPr/>
            </p:nvPicPr>
            <p:blipFill>
              <a:blip r:embed="rId4" cstate="print"/>
              <a:stretch>
                <a:fillRect/>
              </a:stretch>
            </p:blipFill>
            <p:spPr>
              <a:xfrm>
                <a:off x="1787657" y="2761800"/>
                <a:ext cx="696960" cy="583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p14:cNvContentPartPr/>
              <p14:nvPr/>
            </p14:nvContentPartPr>
            <p14:xfrm>
              <a:off x="4166897" y="3263640"/>
              <a:ext cx="360" cy="360"/>
            </p14:xfrm>
          </p:contentPart>
        </mc:Choice>
        <mc:Fallback xmlns="">
          <p:pic>
            <p:nvPicPr>
              <p:cNvPr id="8" name="Ink 7"/>
              <p:cNvPicPr/>
              <p:nvPr/>
            </p:nvPicPr>
            <p:blipFill>
              <a:blip r:embed="rId6" cstate="print"/>
              <a:stretch>
                <a:fillRect/>
              </a:stretch>
            </p:blipFill>
            <p:spPr>
              <a:xfrm>
                <a:off x="4162937" y="3259680"/>
                <a:ext cx="8280" cy="8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p14:cNvContentPartPr/>
              <p14:nvPr/>
            </p14:nvContentPartPr>
            <p14:xfrm>
              <a:off x="3916697" y="3816960"/>
              <a:ext cx="360" cy="2160"/>
            </p14:xfrm>
          </p:contentPart>
        </mc:Choice>
        <mc:Fallback xmlns="">
          <p:pic>
            <p:nvPicPr>
              <p:cNvPr id="9" name="Ink 8"/>
              <p:cNvPicPr/>
              <p:nvPr/>
            </p:nvPicPr>
            <p:blipFill>
              <a:blip r:embed="rId8" cstate="print"/>
              <a:stretch>
                <a:fillRect/>
              </a:stretch>
            </p:blipFill>
            <p:spPr>
              <a:xfrm>
                <a:off x="3906977" y="3807240"/>
                <a:ext cx="19800" cy="21240"/>
              </a:xfrm>
              <a:prstGeom prst="rect">
                <a:avLst/>
              </a:prstGeom>
            </p:spPr>
          </p:pic>
        </mc:Fallback>
      </mc:AlternateContent>
    </p:spTree>
    <p:extLst>
      <p:ext uri="{BB962C8B-B14F-4D97-AF65-F5344CB8AC3E}">
        <p14:creationId xmlns:p14="http://schemas.microsoft.com/office/powerpoint/2010/main" val="19076834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r>
              <a:rPr lang="en-US" dirty="0" smtClean="0"/>
              <a:t>Participation of Co curricular &amp; Extra Curricular</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384556304"/>
              </p:ext>
            </p:extLst>
          </p:nvPr>
        </p:nvGraphicFramePr>
        <p:xfrm>
          <a:off x="0" y="1493521"/>
          <a:ext cx="8077201" cy="5093626"/>
        </p:xfrm>
        <a:graphic>
          <a:graphicData uri="http://schemas.openxmlformats.org/drawingml/2006/table">
            <a:tbl>
              <a:tblPr firstRow="1" bandRow="1">
                <a:tableStyleId>{7DF18680-E054-41AD-8BC1-D1AEF772440D}</a:tableStyleId>
              </a:tblPr>
              <a:tblGrid>
                <a:gridCol w="762000"/>
                <a:gridCol w="1371600"/>
                <a:gridCol w="2209800"/>
                <a:gridCol w="3733801"/>
              </a:tblGrid>
              <a:tr h="1026521">
                <a:tc>
                  <a:txBody>
                    <a:bodyPr/>
                    <a:lstStyle/>
                    <a:p>
                      <a:r>
                        <a:rPr lang="en-US" dirty="0" err="1" smtClean="0"/>
                        <a:t>S.No</a:t>
                      </a:r>
                      <a:r>
                        <a:rPr lang="en-US" dirty="0" smtClean="0"/>
                        <a:t>.</a:t>
                      </a:r>
                      <a:endParaRPr lang="en-US" dirty="0"/>
                    </a:p>
                  </a:txBody>
                  <a:tcPr/>
                </a:tc>
                <a:tc>
                  <a:txBody>
                    <a:bodyPr/>
                    <a:lstStyle/>
                    <a:p>
                      <a:r>
                        <a:rPr lang="en-US" dirty="0" smtClean="0"/>
                        <a:t>SPR</a:t>
                      </a:r>
                      <a:r>
                        <a:rPr lang="en-US" baseline="0" dirty="0" smtClean="0"/>
                        <a:t> No.</a:t>
                      </a:r>
                      <a:endParaRPr lang="en-US" dirty="0"/>
                    </a:p>
                  </a:txBody>
                  <a:tcPr/>
                </a:tc>
                <a:tc>
                  <a:txBody>
                    <a:bodyPr/>
                    <a:lstStyle/>
                    <a:p>
                      <a:r>
                        <a:rPr lang="en-US" dirty="0" smtClean="0"/>
                        <a:t>Name</a:t>
                      </a:r>
                      <a:r>
                        <a:rPr lang="en-US" baseline="0" dirty="0" smtClean="0"/>
                        <a:t> of the Students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Percentage after Counseling</a:t>
                      </a:r>
                    </a:p>
                    <a:p>
                      <a:endParaRPr lang="en-US" dirty="0"/>
                    </a:p>
                  </a:txBody>
                  <a:tcPr/>
                </a:tc>
              </a:tr>
              <a:tr h="898926">
                <a:tc>
                  <a:txBody>
                    <a:bodyPr/>
                    <a:lstStyle/>
                    <a:p>
                      <a:r>
                        <a:rPr lang="en-US" sz="1800" dirty="0" smtClean="0"/>
                        <a:t>1.</a:t>
                      </a:r>
                      <a:endParaRPr lang="en-US" sz="1800" dirty="0"/>
                    </a:p>
                  </a:txBody>
                  <a:tcPr/>
                </a:tc>
                <a:tc>
                  <a:txBody>
                    <a:bodyPr/>
                    <a:lstStyle/>
                    <a:p>
                      <a:r>
                        <a:rPr lang="en-US" sz="1800" dirty="0" smtClean="0"/>
                        <a:t>2944</a:t>
                      </a:r>
                      <a:endParaRPr lang="en-US" sz="1800" dirty="0"/>
                    </a:p>
                  </a:txBody>
                  <a:tcPr/>
                </a:tc>
                <a:tc>
                  <a:txBody>
                    <a:bodyPr/>
                    <a:lstStyle/>
                    <a:p>
                      <a:r>
                        <a:rPr lang="en-US" sz="1800" dirty="0" err="1" smtClean="0"/>
                        <a:t>Niveditha</a:t>
                      </a:r>
                      <a:endParaRPr lang="en-US" sz="1800" dirty="0"/>
                    </a:p>
                  </a:txBody>
                  <a:tcPr/>
                </a:tc>
                <a:tc>
                  <a:txBody>
                    <a:bodyPr/>
                    <a:lstStyle/>
                    <a:p>
                      <a:r>
                        <a:rPr lang="en-US" sz="1800" dirty="0" smtClean="0"/>
                        <a:t>Chess Competition –</a:t>
                      </a:r>
                      <a:r>
                        <a:rPr lang="en-US" sz="1800" baseline="0" dirty="0" smtClean="0"/>
                        <a:t> I Prize,</a:t>
                      </a:r>
                    </a:p>
                    <a:p>
                      <a:r>
                        <a:rPr lang="en-US" sz="1800" baseline="0" dirty="0" smtClean="0"/>
                        <a:t>Essay Competition – III Prize, Quiz – I Prize</a:t>
                      </a:r>
                      <a:endParaRPr lang="en-US" sz="1800" dirty="0">
                        <a:solidFill>
                          <a:schemeClr val="tx1"/>
                        </a:solidFill>
                      </a:endParaRPr>
                    </a:p>
                  </a:txBody>
                  <a:tcPr/>
                </a:tc>
              </a:tr>
              <a:tr h="898926">
                <a:tc>
                  <a:txBody>
                    <a:bodyPr/>
                    <a:lstStyle/>
                    <a:p>
                      <a:r>
                        <a:rPr lang="en-US" sz="1800" dirty="0" smtClean="0"/>
                        <a:t>2.</a:t>
                      </a:r>
                      <a:endParaRPr lang="en-US" sz="1800" dirty="0"/>
                    </a:p>
                  </a:txBody>
                  <a:tcPr/>
                </a:tc>
                <a:tc>
                  <a:txBody>
                    <a:bodyPr/>
                    <a:lstStyle/>
                    <a:p>
                      <a:r>
                        <a:rPr lang="en-US" sz="1800" dirty="0" smtClean="0"/>
                        <a:t>3612</a:t>
                      </a:r>
                      <a:endParaRPr lang="en-US" sz="1800" dirty="0"/>
                    </a:p>
                  </a:txBody>
                  <a:tcPr/>
                </a:tc>
                <a:tc>
                  <a:txBody>
                    <a:bodyPr/>
                    <a:lstStyle/>
                    <a:p>
                      <a:r>
                        <a:rPr lang="en-US" sz="1800" dirty="0" smtClean="0"/>
                        <a:t>J. Grace </a:t>
                      </a:r>
                      <a:r>
                        <a:rPr lang="en-US" sz="1800" dirty="0" err="1" smtClean="0"/>
                        <a:t>Soffana</a:t>
                      </a:r>
                      <a:endParaRPr lang="en-US" sz="1800" dirty="0"/>
                    </a:p>
                  </a:txBody>
                  <a:tcPr/>
                </a:tc>
                <a:tc>
                  <a:txBody>
                    <a:bodyPr/>
                    <a:lstStyle/>
                    <a:p>
                      <a:r>
                        <a:rPr lang="en-US" sz="1800" dirty="0" smtClean="0"/>
                        <a:t>Attend</a:t>
                      </a:r>
                      <a:r>
                        <a:rPr lang="en-US" sz="1800" baseline="0" dirty="0" smtClean="0"/>
                        <a:t> A Workshop in Android Apps in </a:t>
                      </a:r>
                      <a:r>
                        <a:rPr lang="en-US" sz="1800" baseline="0" dirty="0" err="1" smtClean="0"/>
                        <a:t>Kongunadu</a:t>
                      </a:r>
                      <a:r>
                        <a:rPr lang="en-US" sz="1800" baseline="0" dirty="0" smtClean="0"/>
                        <a:t> College</a:t>
                      </a:r>
                      <a:endParaRPr lang="en-US" sz="1800" dirty="0">
                        <a:solidFill>
                          <a:schemeClr val="tx1"/>
                        </a:solidFill>
                      </a:endParaRPr>
                    </a:p>
                  </a:txBody>
                  <a:tcPr/>
                </a:tc>
              </a:tr>
              <a:tr h="985158">
                <a:tc>
                  <a:txBody>
                    <a:bodyPr/>
                    <a:lstStyle/>
                    <a:p>
                      <a:r>
                        <a:rPr lang="en-US" sz="1800" dirty="0" smtClean="0"/>
                        <a:t>3.</a:t>
                      </a:r>
                      <a:endParaRPr lang="en-US" sz="1800" dirty="0"/>
                    </a:p>
                  </a:txBody>
                  <a:tcPr/>
                </a:tc>
                <a:tc>
                  <a:txBody>
                    <a:bodyPr/>
                    <a:lstStyle/>
                    <a:p>
                      <a:r>
                        <a:rPr lang="en-US" sz="1800" dirty="0" smtClean="0"/>
                        <a:t>3615</a:t>
                      </a:r>
                      <a:endParaRPr lang="en-US" sz="1800" dirty="0"/>
                    </a:p>
                  </a:txBody>
                  <a:tcPr/>
                </a:tc>
                <a:tc>
                  <a:txBody>
                    <a:bodyPr/>
                    <a:lstStyle/>
                    <a:p>
                      <a:r>
                        <a:rPr lang="en-US" sz="1800" dirty="0" err="1" smtClean="0"/>
                        <a:t>k.Kalaiyarasan</a:t>
                      </a:r>
                      <a:endParaRPr 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Attend</a:t>
                      </a:r>
                      <a:r>
                        <a:rPr lang="en-US" sz="1800" baseline="0" dirty="0" smtClean="0"/>
                        <a:t> A Workshop in Android Apps in </a:t>
                      </a:r>
                      <a:r>
                        <a:rPr lang="en-US" sz="1800" baseline="0" dirty="0" err="1" smtClean="0"/>
                        <a:t>Kongunadu</a:t>
                      </a:r>
                      <a:r>
                        <a:rPr lang="en-US" sz="1800" baseline="0" dirty="0" smtClean="0"/>
                        <a:t> College</a:t>
                      </a:r>
                      <a:endParaRPr lang="en-US" sz="1800" dirty="0" smtClean="0"/>
                    </a:p>
                    <a:p>
                      <a:endParaRPr lang="en-US" sz="1800" dirty="0">
                        <a:solidFill>
                          <a:schemeClr val="tx1"/>
                        </a:solidFill>
                      </a:endParaRPr>
                    </a:p>
                  </a:txBody>
                  <a:tcPr/>
                </a:tc>
              </a:tr>
              <a:tr h="746994">
                <a:tc>
                  <a:txBody>
                    <a:bodyPr/>
                    <a:lstStyle/>
                    <a:p>
                      <a:r>
                        <a:rPr lang="en-US" sz="1800" dirty="0" smtClean="0"/>
                        <a:t>4.</a:t>
                      </a:r>
                      <a:endParaRPr lang="en-US" sz="1800" dirty="0"/>
                    </a:p>
                  </a:txBody>
                  <a:tcPr/>
                </a:tc>
                <a:tc>
                  <a:txBody>
                    <a:bodyPr/>
                    <a:lstStyle/>
                    <a:p>
                      <a:r>
                        <a:rPr lang="en-US" sz="1800" dirty="0" smtClean="0"/>
                        <a:t>3604</a:t>
                      </a:r>
                      <a:endParaRPr lang="en-US" sz="1800" dirty="0"/>
                    </a:p>
                  </a:txBody>
                  <a:tcPr/>
                </a:tc>
                <a:tc>
                  <a:txBody>
                    <a:bodyPr/>
                    <a:lstStyle/>
                    <a:p>
                      <a:r>
                        <a:rPr lang="en-US" sz="1800" dirty="0" err="1" smtClean="0"/>
                        <a:t>C.Pounraj</a:t>
                      </a:r>
                      <a:endParaRPr 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Attend</a:t>
                      </a:r>
                      <a:r>
                        <a:rPr lang="en-US" sz="1800" baseline="0" dirty="0" smtClean="0"/>
                        <a:t> a Workshop on VLSI Design at </a:t>
                      </a:r>
                      <a:r>
                        <a:rPr lang="en-US" sz="1800" baseline="0" dirty="0" err="1" smtClean="0"/>
                        <a:t>Sudharsn</a:t>
                      </a:r>
                      <a:r>
                        <a:rPr lang="en-US" sz="1800" baseline="0" dirty="0" smtClean="0"/>
                        <a:t> </a:t>
                      </a:r>
                      <a:r>
                        <a:rPr lang="en-US" sz="1800" baseline="0" dirty="0" err="1" smtClean="0"/>
                        <a:t>Engg</a:t>
                      </a:r>
                      <a:r>
                        <a:rPr lang="en-US" sz="1800" baseline="0" dirty="0" smtClean="0"/>
                        <a:t> College</a:t>
                      </a:r>
                      <a:endParaRPr lang="en-US" sz="1800" dirty="0" smtClean="0">
                        <a:solidFill>
                          <a:schemeClr val="tx1"/>
                        </a:solidFill>
                      </a:endParaRPr>
                    </a:p>
                  </a:txBody>
                  <a:tcPr/>
                </a:tc>
              </a:tr>
              <a:tr h="521627">
                <a:tc>
                  <a:txBody>
                    <a:bodyPr/>
                    <a:lstStyle/>
                    <a:p>
                      <a:r>
                        <a:rPr lang="en-US" sz="1800" dirty="0" smtClean="0"/>
                        <a:t>5.</a:t>
                      </a:r>
                      <a:endParaRPr lang="en-US" sz="1800" dirty="0"/>
                    </a:p>
                  </a:txBody>
                  <a:tcPr/>
                </a:tc>
                <a:tc>
                  <a:txBody>
                    <a:bodyPr/>
                    <a:lstStyle/>
                    <a:p>
                      <a:r>
                        <a:rPr lang="en-US" sz="1800" dirty="0" smtClean="0"/>
                        <a:t>2620</a:t>
                      </a:r>
                      <a:endParaRPr lang="en-US" sz="1800" dirty="0"/>
                    </a:p>
                  </a:txBody>
                  <a:tcPr/>
                </a:tc>
                <a:tc>
                  <a:txBody>
                    <a:bodyPr/>
                    <a:lstStyle/>
                    <a:p>
                      <a:r>
                        <a:rPr lang="en-US" sz="1800" dirty="0" smtClean="0"/>
                        <a:t>Celina Sunder</a:t>
                      </a:r>
                      <a:r>
                        <a:rPr lang="en-US" sz="1800" baseline="0" dirty="0" smtClean="0"/>
                        <a:t> Singh</a:t>
                      </a:r>
                      <a:endParaRPr lang="en-US" sz="1800" dirty="0"/>
                    </a:p>
                  </a:txBody>
                  <a:tcPr/>
                </a:tc>
                <a:tc>
                  <a:txBody>
                    <a:bodyPr/>
                    <a:lstStyle/>
                    <a:p>
                      <a:r>
                        <a:rPr lang="en-US" sz="1800" dirty="0" smtClean="0"/>
                        <a:t>Best Student Award</a:t>
                      </a:r>
                      <a:endParaRPr lang="en-US" sz="1800" dirty="0">
                        <a:solidFill>
                          <a:schemeClr val="tx1"/>
                        </a:solidFill>
                      </a:endParaRPr>
                    </a:p>
                  </a:txBody>
                  <a:tcPr/>
                </a:tc>
              </a:tr>
            </a:tbl>
          </a:graphicData>
        </a:graphic>
      </p:graphicFrame>
    </p:spTree>
    <p:extLst>
      <p:ext uri="{BB962C8B-B14F-4D97-AF65-F5344CB8AC3E}">
        <p14:creationId xmlns:p14="http://schemas.microsoft.com/office/powerpoint/2010/main" val="42396573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r>
              <a:rPr lang="en-US" dirty="0" smtClean="0"/>
              <a:t>Participation of Co curricular &amp; Extra Curricular</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895676581"/>
              </p:ext>
            </p:extLst>
          </p:nvPr>
        </p:nvGraphicFramePr>
        <p:xfrm>
          <a:off x="0" y="1447801"/>
          <a:ext cx="8153400" cy="1504426"/>
        </p:xfrm>
        <a:graphic>
          <a:graphicData uri="http://schemas.openxmlformats.org/drawingml/2006/table">
            <a:tbl>
              <a:tblPr firstRow="1" bandRow="1">
                <a:tableStyleId>{7DF18680-E054-41AD-8BC1-D1AEF772440D}</a:tableStyleId>
              </a:tblPr>
              <a:tblGrid>
                <a:gridCol w="974079"/>
                <a:gridCol w="1268106"/>
                <a:gridCol w="2547937"/>
                <a:gridCol w="3363278"/>
              </a:tblGrid>
              <a:tr h="817708">
                <a:tc>
                  <a:txBody>
                    <a:bodyPr/>
                    <a:lstStyle/>
                    <a:p>
                      <a:r>
                        <a:rPr lang="en-US" dirty="0" err="1" smtClean="0"/>
                        <a:t>S.No</a:t>
                      </a:r>
                      <a:r>
                        <a:rPr lang="en-US" dirty="0" smtClean="0"/>
                        <a:t>.</a:t>
                      </a:r>
                      <a:endParaRPr lang="en-US" dirty="0"/>
                    </a:p>
                  </a:txBody>
                  <a:tcPr/>
                </a:tc>
                <a:tc>
                  <a:txBody>
                    <a:bodyPr/>
                    <a:lstStyle/>
                    <a:p>
                      <a:r>
                        <a:rPr lang="en-US" dirty="0" smtClean="0"/>
                        <a:t>SPR</a:t>
                      </a:r>
                      <a:r>
                        <a:rPr lang="en-US" baseline="0" dirty="0" smtClean="0"/>
                        <a:t> No.</a:t>
                      </a:r>
                      <a:endParaRPr lang="en-US" dirty="0"/>
                    </a:p>
                  </a:txBody>
                  <a:tcPr/>
                </a:tc>
                <a:tc>
                  <a:txBody>
                    <a:bodyPr/>
                    <a:lstStyle/>
                    <a:p>
                      <a:r>
                        <a:rPr lang="en-US" dirty="0" smtClean="0"/>
                        <a:t>Name</a:t>
                      </a:r>
                      <a:r>
                        <a:rPr lang="en-US" baseline="0" dirty="0" smtClean="0"/>
                        <a:t> of the Students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Percentage after Counseling</a:t>
                      </a:r>
                    </a:p>
                    <a:p>
                      <a:endParaRPr lang="en-US" dirty="0"/>
                    </a:p>
                  </a:txBody>
                  <a:tcPr/>
                </a:tc>
              </a:tr>
              <a:tr h="686718">
                <a:tc>
                  <a:txBody>
                    <a:bodyPr/>
                    <a:lstStyle/>
                    <a:p>
                      <a:r>
                        <a:rPr lang="en-US" sz="1800" dirty="0" smtClean="0"/>
                        <a:t>6.</a:t>
                      </a:r>
                      <a:endParaRPr lang="en-US" sz="1800" dirty="0"/>
                    </a:p>
                  </a:txBody>
                  <a:tcPr/>
                </a:tc>
                <a:tc>
                  <a:txBody>
                    <a:bodyPr/>
                    <a:lstStyle/>
                    <a:p>
                      <a:r>
                        <a:rPr lang="en-US" sz="1800" dirty="0" smtClean="0"/>
                        <a:t>3431</a:t>
                      </a:r>
                      <a:endParaRPr lang="en-US" sz="1800" dirty="0"/>
                    </a:p>
                  </a:txBody>
                  <a:tcPr/>
                </a:tc>
                <a:tc>
                  <a:txBody>
                    <a:bodyPr/>
                    <a:lstStyle/>
                    <a:p>
                      <a:r>
                        <a:rPr lang="en-US" sz="1800" dirty="0" err="1" smtClean="0"/>
                        <a:t>S.Navaneeth</a:t>
                      </a:r>
                      <a:r>
                        <a:rPr lang="en-US" sz="1800" baseline="0" dirty="0" smtClean="0"/>
                        <a:t> Krishnan</a:t>
                      </a:r>
                      <a:endParaRPr lang="en-US" sz="1800" dirty="0"/>
                    </a:p>
                  </a:txBody>
                  <a:tcPr/>
                </a:tc>
                <a:tc>
                  <a:txBody>
                    <a:bodyPr/>
                    <a:lstStyle/>
                    <a:p>
                      <a:r>
                        <a:rPr lang="en-US" sz="1800" dirty="0" smtClean="0"/>
                        <a:t>Participated in Chess,</a:t>
                      </a:r>
                      <a:r>
                        <a:rPr lang="en-US" sz="1800" baseline="0" dirty="0" smtClean="0"/>
                        <a:t> cricket.</a:t>
                      </a:r>
                    </a:p>
                    <a:p>
                      <a:r>
                        <a:rPr lang="en-US" sz="1800" baseline="0" dirty="0" smtClean="0"/>
                        <a:t>Won III prize in chess</a:t>
                      </a:r>
                      <a:endParaRPr lang="en-US" sz="1800" dirty="0">
                        <a:solidFill>
                          <a:schemeClr val="tx1"/>
                        </a:solidFill>
                      </a:endParaRPr>
                    </a:p>
                  </a:txBody>
                  <a:tcPr/>
                </a:tc>
              </a:tr>
            </a:tbl>
          </a:graphicData>
        </a:graphic>
      </p:graphicFrame>
    </p:spTree>
    <p:extLst>
      <p:ext uri="{BB962C8B-B14F-4D97-AF65-F5344CB8AC3E}">
        <p14:creationId xmlns:p14="http://schemas.microsoft.com/office/powerpoint/2010/main" val="35144545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DEPATMENT OF CSE</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5014062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Attendance Analysis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90763297"/>
              </p:ext>
            </p:extLst>
          </p:nvPr>
        </p:nvGraphicFramePr>
        <p:xfrm>
          <a:off x="0" y="1600200"/>
          <a:ext cx="8001001" cy="1656080"/>
        </p:xfrm>
        <a:graphic>
          <a:graphicData uri="http://schemas.openxmlformats.org/drawingml/2006/table">
            <a:tbl>
              <a:tblPr firstRow="1" bandRow="1">
                <a:tableStyleId>{7DF18680-E054-41AD-8BC1-D1AEF772440D}</a:tableStyleId>
              </a:tblPr>
              <a:tblGrid>
                <a:gridCol w="690276"/>
                <a:gridCol w="917790"/>
                <a:gridCol w="1461148"/>
                <a:gridCol w="2355446"/>
                <a:gridCol w="2576341"/>
              </a:tblGrid>
              <a:tr h="370840">
                <a:tc>
                  <a:txBody>
                    <a:bodyPr/>
                    <a:lstStyle/>
                    <a:p>
                      <a:r>
                        <a:rPr lang="en-US" dirty="0" err="1" smtClean="0"/>
                        <a:t>S.No</a:t>
                      </a:r>
                      <a:r>
                        <a:rPr lang="en-US" dirty="0" smtClean="0"/>
                        <a:t>.</a:t>
                      </a:r>
                      <a:endParaRPr lang="en-US" dirty="0"/>
                    </a:p>
                  </a:txBody>
                  <a:tcPr/>
                </a:tc>
                <a:tc>
                  <a:txBody>
                    <a:bodyPr/>
                    <a:lstStyle/>
                    <a:p>
                      <a:r>
                        <a:rPr lang="en-US" dirty="0" smtClean="0"/>
                        <a:t>SPR</a:t>
                      </a:r>
                      <a:r>
                        <a:rPr lang="en-US" baseline="0" dirty="0" smtClean="0"/>
                        <a:t> No.</a:t>
                      </a:r>
                      <a:endParaRPr lang="en-US" dirty="0"/>
                    </a:p>
                  </a:txBody>
                  <a:tcPr/>
                </a:tc>
                <a:tc>
                  <a:txBody>
                    <a:bodyPr/>
                    <a:lstStyle/>
                    <a:p>
                      <a:r>
                        <a:rPr lang="en-US" dirty="0" smtClean="0"/>
                        <a:t>Name</a:t>
                      </a:r>
                      <a:r>
                        <a:rPr lang="en-US" baseline="0" dirty="0" smtClean="0"/>
                        <a:t> of the Students</a:t>
                      </a:r>
                      <a:endParaRPr lang="en-US" dirty="0"/>
                    </a:p>
                  </a:txBody>
                  <a:tcPr/>
                </a:tc>
                <a:tc>
                  <a:txBody>
                    <a:bodyPr/>
                    <a:lstStyle/>
                    <a:p>
                      <a:r>
                        <a:rPr lang="en-US" dirty="0" smtClean="0"/>
                        <a:t>Percentage before Counseling</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Percentage after Counseling</a:t>
                      </a:r>
                    </a:p>
                    <a:p>
                      <a:endParaRPr lang="en-US" dirty="0"/>
                    </a:p>
                  </a:txBody>
                  <a:tcPr/>
                </a:tc>
              </a:tr>
              <a:tr h="370840">
                <a:tc>
                  <a:txBody>
                    <a:bodyPr/>
                    <a:lstStyle/>
                    <a:p>
                      <a:r>
                        <a:rPr lang="en-US" dirty="0" smtClean="0"/>
                        <a:t>1.</a:t>
                      </a:r>
                      <a:endParaRPr lang="en-US" dirty="0"/>
                    </a:p>
                  </a:txBody>
                  <a:tcPr/>
                </a:tc>
                <a:tc>
                  <a:txBody>
                    <a:bodyPr/>
                    <a:lstStyle/>
                    <a:p>
                      <a:r>
                        <a:rPr lang="en-US" dirty="0" smtClean="0"/>
                        <a:t>2892</a:t>
                      </a:r>
                      <a:endParaRPr lang="en-US" dirty="0"/>
                    </a:p>
                  </a:txBody>
                  <a:tcPr/>
                </a:tc>
                <a:tc>
                  <a:txBody>
                    <a:bodyPr/>
                    <a:lstStyle/>
                    <a:p>
                      <a:r>
                        <a:rPr lang="en-US" dirty="0" err="1" smtClean="0"/>
                        <a:t>Usha.T</a:t>
                      </a:r>
                      <a:endParaRPr lang="en-US" dirty="0"/>
                    </a:p>
                  </a:txBody>
                  <a:tcPr/>
                </a:tc>
                <a:tc>
                  <a:txBody>
                    <a:bodyPr/>
                    <a:lstStyle/>
                    <a:p>
                      <a:r>
                        <a:rPr lang="en-US" dirty="0" smtClean="0"/>
                        <a:t>80 (III &amp; IV </a:t>
                      </a:r>
                      <a:r>
                        <a:rPr lang="en-US" dirty="0" err="1" smtClean="0"/>
                        <a:t>Sem</a:t>
                      </a:r>
                      <a:r>
                        <a:rPr lang="en-US" dirty="0" smtClean="0"/>
                        <a:t>)</a:t>
                      </a:r>
                      <a:endParaRPr lang="en-US" dirty="0"/>
                    </a:p>
                  </a:txBody>
                  <a:tcPr/>
                </a:tc>
                <a:tc>
                  <a:txBody>
                    <a:bodyPr/>
                    <a:lstStyle/>
                    <a:p>
                      <a:r>
                        <a:rPr lang="en-US" dirty="0" smtClean="0"/>
                        <a:t>93.5(V &amp; VI </a:t>
                      </a:r>
                      <a:r>
                        <a:rPr lang="en-US" dirty="0" err="1" smtClean="0"/>
                        <a:t>Sem</a:t>
                      </a:r>
                      <a:r>
                        <a:rPr lang="en-US" dirty="0" smtClean="0"/>
                        <a:t>)</a:t>
                      </a:r>
                      <a:endParaRPr lang="en-US" dirty="0"/>
                    </a:p>
                  </a:txBody>
                  <a:tcPr/>
                </a:tc>
              </a:tr>
              <a:tr h="370840">
                <a:tc>
                  <a:txBody>
                    <a:bodyPr/>
                    <a:lstStyle/>
                    <a:p>
                      <a:r>
                        <a:rPr lang="en-US" dirty="0" smtClean="0"/>
                        <a:t>2.</a:t>
                      </a:r>
                      <a:endParaRPr lang="en-US" dirty="0"/>
                    </a:p>
                  </a:txBody>
                  <a:tcPr/>
                </a:tc>
                <a:tc>
                  <a:txBody>
                    <a:bodyPr/>
                    <a:lstStyle/>
                    <a:p>
                      <a:r>
                        <a:rPr lang="en-US" dirty="0" smtClean="0"/>
                        <a:t>3729</a:t>
                      </a:r>
                      <a:endParaRPr lang="en-US" dirty="0"/>
                    </a:p>
                  </a:txBody>
                  <a:tcPr/>
                </a:tc>
                <a:tc>
                  <a:txBody>
                    <a:bodyPr/>
                    <a:lstStyle/>
                    <a:p>
                      <a:r>
                        <a:rPr lang="en-US" dirty="0" err="1" smtClean="0"/>
                        <a:t>Shankar.R</a:t>
                      </a:r>
                      <a:endParaRPr lang="en-US" dirty="0"/>
                    </a:p>
                  </a:txBody>
                  <a:tcPr/>
                </a:tc>
                <a:tc>
                  <a:txBody>
                    <a:bodyPr/>
                    <a:lstStyle/>
                    <a:p>
                      <a:r>
                        <a:rPr lang="en-US" dirty="0" smtClean="0"/>
                        <a:t>75 (IV</a:t>
                      </a:r>
                      <a:r>
                        <a:rPr lang="en-US" baseline="0" dirty="0" smtClean="0"/>
                        <a:t> </a:t>
                      </a:r>
                      <a:r>
                        <a:rPr lang="en-US" baseline="0" dirty="0" err="1" smtClean="0"/>
                        <a:t>Sem</a:t>
                      </a:r>
                      <a:r>
                        <a:rPr lang="en-US" baseline="0" dirty="0" smtClean="0"/>
                        <a:t>)</a:t>
                      </a:r>
                      <a:endParaRPr lang="en-US" dirty="0"/>
                    </a:p>
                  </a:txBody>
                  <a:tcPr/>
                </a:tc>
                <a:tc>
                  <a:txBody>
                    <a:bodyPr/>
                    <a:lstStyle/>
                    <a:p>
                      <a:r>
                        <a:rPr lang="en-US" dirty="0" smtClean="0"/>
                        <a:t>88 (V </a:t>
                      </a:r>
                      <a:r>
                        <a:rPr lang="en-US" dirty="0" err="1" smtClean="0"/>
                        <a:t>sem</a:t>
                      </a:r>
                      <a:r>
                        <a:rPr lang="en-US" dirty="0" smtClean="0"/>
                        <a:t>)</a:t>
                      </a:r>
                      <a:endParaRPr lang="en-US" dirty="0"/>
                    </a:p>
                  </a:txBody>
                  <a:tcPr/>
                </a:tc>
              </a:tr>
            </a:tbl>
          </a:graphicData>
        </a:graphic>
      </p:graphicFrame>
    </p:spTree>
    <p:extLst>
      <p:ext uri="{BB962C8B-B14F-4D97-AF65-F5344CB8AC3E}">
        <p14:creationId xmlns:p14="http://schemas.microsoft.com/office/powerpoint/2010/main" val="8384531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smtClean="0"/>
              <a:t>Academic Performance Analysis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83421093"/>
              </p:ext>
            </p:extLst>
          </p:nvPr>
        </p:nvGraphicFramePr>
        <p:xfrm>
          <a:off x="0" y="1719262"/>
          <a:ext cx="8077200" cy="5138738"/>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1796297" y="2770440"/>
              <a:ext cx="677160" cy="563760"/>
            </p14:xfrm>
          </p:contentPart>
        </mc:Choice>
        <mc:Fallback xmlns="">
          <p:pic>
            <p:nvPicPr>
              <p:cNvPr id="6" name="Ink 5"/>
              <p:cNvPicPr/>
              <p:nvPr/>
            </p:nvPicPr>
            <p:blipFill>
              <a:blip r:embed="rId4" cstate="print"/>
              <a:stretch>
                <a:fillRect/>
              </a:stretch>
            </p:blipFill>
            <p:spPr>
              <a:xfrm>
                <a:off x="1787657" y="2761800"/>
                <a:ext cx="696960" cy="583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p14:cNvContentPartPr/>
              <p14:nvPr/>
            </p14:nvContentPartPr>
            <p14:xfrm>
              <a:off x="4166897" y="3263640"/>
              <a:ext cx="360" cy="360"/>
            </p14:xfrm>
          </p:contentPart>
        </mc:Choice>
        <mc:Fallback xmlns="">
          <p:pic>
            <p:nvPicPr>
              <p:cNvPr id="8" name="Ink 7"/>
              <p:cNvPicPr/>
              <p:nvPr/>
            </p:nvPicPr>
            <p:blipFill>
              <a:blip r:embed="rId6" cstate="print"/>
              <a:stretch>
                <a:fillRect/>
              </a:stretch>
            </p:blipFill>
            <p:spPr>
              <a:xfrm>
                <a:off x="4162937" y="3259680"/>
                <a:ext cx="8280" cy="8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p14:cNvContentPartPr/>
              <p14:nvPr/>
            </p14:nvContentPartPr>
            <p14:xfrm>
              <a:off x="3916697" y="3816960"/>
              <a:ext cx="360" cy="2160"/>
            </p14:xfrm>
          </p:contentPart>
        </mc:Choice>
        <mc:Fallback xmlns="">
          <p:pic>
            <p:nvPicPr>
              <p:cNvPr id="9" name="Ink 8"/>
              <p:cNvPicPr/>
              <p:nvPr/>
            </p:nvPicPr>
            <p:blipFill>
              <a:blip r:embed="rId8" cstate="print"/>
              <a:stretch>
                <a:fillRect/>
              </a:stretch>
            </p:blipFill>
            <p:spPr>
              <a:xfrm>
                <a:off x="3906977" y="3807240"/>
                <a:ext cx="19800" cy="21240"/>
              </a:xfrm>
              <a:prstGeom prst="rect">
                <a:avLst/>
              </a:prstGeom>
            </p:spPr>
          </p:pic>
        </mc:Fallback>
      </mc:AlternateContent>
    </p:spTree>
    <p:extLst>
      <p:ext uri="{BB962C8B-B14F-4D97-AF65-F5344CB8AC3E}">
        <p14:creationId xmlns:p14="http://schemas.microsoft.com/office/powerpoint/2010/main" val="11294514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8" y="304800"/>
            <a:ext cx="8229600" cy="944562"/>
          </a:xfrm>
        </p:spPr>
        <p:txBody>
          <a:bodyPr/>
          <a:lstStyle/>
          <a:p>
            <a:r>
              <a:rPr lang="en-US" dirty="0" smtClean="0"/>
              <a:t>Academic Performance Analysis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729660886"/>
              </p:ext>
            </p:extLst>
          </p:nvPr>
        </p:nvGraphicFramePr>
        <p:xfrm>
          <a:off x="0" y="1219198"/>
          <a:ext cx="8153400" cy="5748130"/>
        </p:xfrm>
        <a:graphic>
          <a:graphicData uri="http://schemas.openxmlformats.org/drawingml/2006/table">
            <a:tbl>
              <a:tblPr firstRow="1" bandRow="1">
                <a:tableStyleId>{7DF18680-E054-41AD-8BC1-D1AEF772440D}</a:tableStyleId>
              </a:tblPr>
              <a:tblGrid>
                <a:gridCol w="776362"/>
                <a:gridCol w="1032250"/>
                <a:gridCol w="1925188"/>
                <a:gridCol w="1905000"/>
                <a:gridCol w="2514600"/>
              </a:tblGrid>
              <a:tr h="1022967">
                <a:tc>
                  <a:txBody>
                    <a:bodyPr/>
                    <a:lstStyle/>
                    <a:p>
                      <a:r>
                        <a:rPr lang="en-US" dirty="0" err="1" smtClean="0"/>
                        <a:t>S.No</a:t>
                      </a:r>
                      <a:r>
                        <a:rPr lang="en-US" dirty="0" smtClean="0"/>
                        <a:t>.</a:t>
                      </a:r>
                      <a:endParaRPr lang="en-US" dirty="0"/>
                    </a:p>
                  </a:txBody>
                  <a:tcPr/>
                </a:tc>
                <a:tc>
                  <a:txBody>
                    <a:bodyPr/>
                    <a:lstStyle/>
                    <a:p>
                      <a:r>
                        <a:rPr lang="en-US" dirty="0" smtClean="0"/>
                        <a:t>SPR</a:t>
                      </a:r>
                      <a:r>
                        <a:rPr lang="en-US" baseline="0" dirty="0" smtClean="0"/>
                        <a:t> No.</a:t>
                      </a:r>
                      <a:endParaRPr lang="en-US" dirty="0"/>
                    </a:p>
                  </a:txBody>
                  <a:tcPr/>
                </a:tc>
                <a:tc>
                  <a:txBody>
                    <a:bodyPr/>
                    <a:lstStyle/>
                    <a:p>
                      <a:r>
                        <a:rPr lang="en-US" dirty="0" smtClean="0"/>
                        <a:t>Name</a:t>
                      </a:r>
                      <a:r>
                        <a:rPr lang="en-US" baseline="0" dirty="0" smtClean="0"/>
                        <a:t> of the Students</a:t>
                      </a:r>
                      <a:endParaRPr lang="en-US" dirty="0"/>
                    </a:p>
                  </a:txBody>
                  <a:tcPr/>
                </a:tc>
                <a:tc>
                  <a:txBody>
                    <a:bodyPr/>
                    <a:lstStyle/>
                    <a:p>
                      <a:r>
                        <a:rPr lang="en-US" dirty="0" smtClean="0"/>
                        <a:t>Performance before Counseling</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performance </a:t>
                      </a:r>
                      <a:r>
                        <a:rPr lang="en-US" dirty="0" smtClean="0"/>
                        <a:t>after Counseling</a:t>
                      </a:r>
                    </a:p>
                    <a:p>
                      <a:endParaRPr lang="en-US" dirty="0"/>
                    </a:p>
                  </a:txBody>
                  <a:tcPr/>
                </a:tc>
              </a:tr>
              <a:tr h="577235">
                <a:tc>
                  <a:txBody>
                    <a:bodyPr/>
                    <a:lstStyle/>
                    <a:p>
                      <a:r>
                        <a:rPr lang="en-US" dirty="0" smtClean="0"/>
                        <a:t>1.</a:t>
                      </a:r>
                      <a:endParaRPr lang="en-US" dirty="0"/>
                    </a:p>
                  </a:txBody>
                  <a:tcPr/>
                </a:tc>
                <a:tc>
                  <a:txBody>
                    <a:bodyPr/>
                    <a:lstStyle/>
                    <a:p>
                      <a:r>
                        <a:rPr lang="en-US" dirty="0" smtClean="0"/>
                        <a:t>3008</a:t>
                      </a:r>
                      <a:endParaRPr lang="en-US" dirty="0"/>
                    </a:p>
                  </a:txBody>
                  <a:tcPr/>
                </a:tc>
                <a:tc>
                  <a:txBody>
                    <a:bodyPr/>
                    <a:lstStyle/>
                    <a:p>
                      <a:r>
                        <a:rPr lang="en-US" dirty="0" err="1" smtClean="0"/>
                        <a:t>Madhumathi.M</a:t>
                      </a:r>
                      <a:endParaRPr lang="en-US" dirty="0"/>
                    </a:p>
                  </a:txBody>
                  <a:tcPr/>
                </a:tc>
                <a:tc>
                  <a:txBody>
                    <a:bodyPr/>
                    <a:lstStyle/>
                    <a:p>
                      <a:r>
                        <a:rPr lang="en-US" dirty="0" smtClean="0"/>
                        <a:t>10 </a:t>
                      </a:r>
                      <a:r>
                        <a:rPr lang="en-US" dirty="0" err="1" smtClean="0"/>
                        <a:t>Apperaed</a:t>
                      </a:r>
                      <a:endParaRPr lang="en-US" dirty="0"/>
                    </a:p>
                  </a:txBody>
                  <a:tcPr/>
                </a:tc>
                <a:tc>
                  <a:txBody>
                    <a:bodyPr/>
                    <a:lstStyle/>
                    <a:p>
                      <a:r>
                        <a:rPr lang="en-US" dirty="0" smtClean="0"/>
                        <a:t>All Cleared</a:t>
                      </a:r>
                      <a:endParaRPr lang="en-US" dirty="0"/>
                    </a:p>
                  </a:txBody>
                  <a:tcPr/>
                </a:tc>
              </a:tr>
              <a:tr h="488342">
                <a:tc>
                  <a:txBody>
                    <a:bodyPr/>
                    <a:lstStyle/>
                    <a:p>
                      <a:r>
                        <a:rPr lang="en-US" dirty="0" smtClean="0"/>
                        <a:t>2.</a:t>
                      </a:r>
                      <a:endParaRPr lang="en-US" dirty="0"/>
                    </a:p>
                  </a:txBody>
                  <a:tcPr/>
                </a:tc>
                <a:tc>
                  <a:txBody>
                    <a:bodyPr/>
                    <a:lstStyle/>
                    <a:p>
                      <a:r>
                        <a:rPr lang="en-US" dirty="0" smtClean="0"/>
                        <a:t>3808</a:t>
                      </a:r>
                      <a:endParaRPr lang="en-US" dirty="0"/>
                    </a:p>
                  </a:txBody>
                  <a:tcPr/>
                </a:tc>
                <a:tc>
                  <a:txBody>
                    <a:bodyPr/>
                    <a:lstStyle/>
                    <a:p>
                      <a:r>
                        <a:rPr lang="en-US" dirty="0" err="1" smtClean="0"/>
                        <a:t>Ruba.G</a:t>
                      </a:r>
                      <a:endParaRPr lang="en-US" dirty="0"/>
                    </a:p>
                  </a:txBody>
                  <a:tcPr/>
                </a:tc>
                <a:tc>
                  <a:txBody>
                    <a:bodyPr/>
                    <a:lstStyle/>
                    <a:p>
                      <a:r>
                        <a:rPr lang="en-US" dirty="0" smtClean="0"/>
                        <a:t>8 Appeared (II </a:t>
                      </a:r>
                      <a:r>
                        <a:rPr lang="en-US" dirty="0" err="1" smtClean="0"/>
                        <a:t>Sem</a:t>
                      </a:r>
                      <a:r>
                        <a:rPr lang="en-US" dirty="0" smtClean="0"/>
                        <a:t>)</a:t>
                      </a:r>
                      <a:endParaRPr lang="en-US" dirty="0">
                        <a:solidFill>
                          <a:srgbClr val="FF0000"/>
                        </a:solidFill>
                      </a:endParaRPr>
                    </a:p>
                  </a:txBody>
                  <a:tcPr/>
                </a:tc>
                <a:tc>
                  <a:txBody>
                    <a:bodyPr/>
                    <a:lstStyle/>
                    <a:p>
                      <a:r>
                        <a:rPr lang="en-US" dirty="0" smtClean="0"/>
                        <a:t>All Cleared</a:t>
                      </a:r>
                      <a:endParaRPr lang="en-US" dirty="0"/>
                    </a:p>
                  </a:txBody>
                  <a:tcPr/>
                </a:tc>
              </a:tr>
              <a:tr h="488342">
                <a:tc>
                  <a:txBody>
                    <a:bodyPr/>
                    <a:lstStyle/>
                    <a:p>
                      <a:r>
                        <a:rPr lang="en-US" dirty="0" smtClean="0"/>
                        <a:t>3.</a:t>
                      </a:r>
                      <a:endParaRPr lang="en-US" dirty="0"/>
                    </a:p>
                  </a:txBody>
                  <a:tcPr/>
                </a:tc>
                <a:tc>
                  <a:txBody>
                    <a:bodyPr/>
                    <a:lstStyle/>
                    <a:p>
                      <a:r>
                        <a:rPr lang="en-US" dirty="0" smtClean="0"/>
                        <a:t>2587</a:t>
                      </a:r>
                      <a:endParaRPr lang="en-US" dirty="0"/>
                    </a:p>
                  </a:txBody>
                  <a:tcPr/>
                </a:tc>
                <a:tc>
                  <a:txBody>
                    <a:bodyPr/>
                    <a:lstStyle/>
                    <a:p>
                      <a:r>
                        <a:rPr lang="en-US" dirty="0" err="1" smtClean="0"/>
                        <a:t>Kanimozhi</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14 Arrear (V </a:t>
                      </a:r>
                      <a:r>
                        <a:rPr lang="en-US" dirty="0" err="1" smtClean="0"/>
                        <a:t>Sem</a:t>
                      </a:r>
                      <a:r>
                        <a:rPr lang="en-US" dirty="0" smtClean="0"/>
                        <a:t>)</a:t>
                      </a:r>
                    </a:p>
                    <a:p>
                      <a:endParaRPr lang="en-US" dirty="0">
                        <a:solidFill>
                          <a:schemeClr val="tx1"/>
                        </a:solidFill>
                      </a:endParaRPr>
                    </a:p>
                  </a:txBody>
                  <a:tcPr/>
                </a:tc>
                <a:tc>
                  <a:txBody>
                    <a:bodyPr/>
                    <a:lstStyle/>
                    <a:p>
                      <a:r>
                        <a:rPr lang="en-US" dirty="0" smtClean="0"/>
                        <a:t>7 Cleared</a:t>
                      </a:r>
                      <a:endParaRPr lang="en-US" dirty="0">
                        <a:solidFill>
                          <a:schemeClr val="tx1"/>
                        </a:solidFill>
                      </a:endParaRPr>
                    </a:p>
                  </a:txBody>
                  <a:tcPr/>
                </a:tc>
              </a:tr>
              <a:tr h="395578">
                <a:tc>
                  <a:txBody>
                    <a:bodyPr/>
                    <a:lstStyle/>
                    <a:p>
                      <a:r>
                        <a:rPr lang="en-US" dirty="0" smtClean="0"/>
                        <a:t>4.</a:t>
                      </a:r>
                      <a:endParaRPr lang="en-US" dirty="0"/>
                    </a:p>
                  </a:txBody>
                  <a:tcPr/>
                </a:tc>
                <a:tc>
                  <a:txBody>
                    <a:bodyPr/>
                    <a:lstStyle/>
                    <a:p>
                      <a:r>
                        <a:rPr lang="en-US" dirty="0" smtClean="0"/>
                        <a:t>2781</a:t>
                      </a:r>
                      <a:endParaRPr lang="en-US" dirty="0"/>
                    </a:p>
                  </a:txBody>
                  <a:tcPr/>
                </a:tc>
                <a:tc>
                  <a:txBody>
                    <a:bodyPr/>
                    <a:lstStyle/>
                    <a:p>
                      <a:r>
                        <a:rPr lang="en-US" dirty="0" err="1" smtClean="0"/>
                        <a:t>Abinaya.S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14 Appeared</a:t>
                      </a:r>
                    </a:p>
                    <a:p>
                      <a:endParaRPr lang="en-US" dirty="0">
                        <a:solidFill>
                          <a:schemeClr val="tx1"/>
                        </a:solidFill>
                      </a:endParaRPr>
                    </a:p>
                  </a:txBody>
                  <a:tcPr/>
                </a:tc>
                <a:tc>
                  <a:txBody>
                    <a:bodyPr/>
                    <a:lstStyle/>
                    <a:p>
                      <a:r>
                        <a:rPr lang="en-US" dirty="0" smtClean="0"/>
                        <a:t>4 Cleared</a:t>
                      </a:r>
                      <a:endParaRPr lang="en-US" dirty="0">
                        <a:solidFill>
                          <a:schemeClr val="tx1"/>
                        </a:solidFill>
                      </a:endParaRPr>
                    </a:p>
                  </a:txBody>
                  <a:tcPr/>
                </a:tc>
              </a:tr>
              <a:tr h="488342">
                <a:tc>
                  <a:txBody>
                    <a:bodyPr/>
                    <a:lstStyle/>
                    <a:p>
                      <a:r>
                        <a:rPr lang="en-US" dirty="0" smtClean="0"/>
                        <a:t>5.</a:t>
                      </a:r>
                      <a:endParaRPr lang="en-US" dirty="0"/>
                    </a:p>
                  </a:txBody>
                  <a:tcPr/>
                </a:tc>
                <a:tc>
                  <a:txBody>
                    <a:bodyPr/>
                    <a:lstStyle/>
                    <a:p>
                      <a:r>
                        <a:rPr lang="en-US" dirty="0" smtClean="0"/>
                        <a:t>3112</a:t>
                      </a:r>
                      <a:endParaRPr lang="en-US" dirty="0"/>
                    </a:p>
                  </a:txBody>
                  <a:tcPr/>
                </a:tc>
                <a:tc>
                  <a:txBody>
                    <a:bodyPr/>
                    <a:lstStyle/>
                    <a:p>
                      <a:r>
                        <a:rPr lang="en-US" dirty="0" err="1" smtClean="0"/>
                        <a:t>Sarnya</a:t>
                      </a:r>
                      <a:r>
                        <a:rPr lang="en-US" dirty="0" smtClean="0"/>
                        <a:t> P.</a:t>
                      </a:r>
                      <a:endParaRPr lang="en-US" dirty="0"/>
                    </a:p>
                  </a:txBody>
                  <a:tcPr/>
                </a:tc>
                <a:tc>
                  <a:txBody>
                    <a:bodyPr/>
                    <a:lstStyle/>
                    <a:p>
                      <a:r>
                        <a:rPr lang="en-US" dirty="0" smtClean="0"/>
                        <a:t>14</a:t>
                      </a:r>
                      <a:r>
                        <a:rPr lang="en-US" baseline="0" dirty="0" smtClean="0"/>
                        <a:t> Appeared</a:t>
                      </a:r>
                      <a:r>
                        <a:rPr lang="en-US" dirty="0" smtClean="0"/>
                        <a:t> </a:t>
                      </a:r>
                      <a:endParaRPr lang="en-US" dirty="0">
                        <a:solidFill>
                          <a:schemeClr val="tx1"/>
                        </a:solidFill>
                      </a:endParaRPr>
                    </a:p>
                  </a:txBody>
                  <a:tcPr/>
                </a:tc>
                <a:tc>
                  <a:txBody>
                    <a:bodyPr/>
                    <a:lstStyle/>
                    <a:p>
                      <a:r>
                        <a:rPr lang="en-US" dirty="0" smtClean="0"/>
                        <a:t>All Cleared</a:t>
                      </a:r>
                      <a:endParaRPr lang="en-US" dirty="0">
                        <a:solidFill>
                          <a:schemeClr val="tx1"/>
                        </a:solidFill>
                      </a:endParaRPr>
                    </a:p>
                  </a:txBody>
                  <a:tcPr/>
                </a:tc>
              </a:tr>
              <a:tr h="488342">
                <a:tc>
                  <a:txBody>
                    <a:bodyPr/>
                    <a:lstStyle/>
                    <a:p>
                      <a:r>
                        <a:rPr lang="en-US" dirty="0" smtClean="0"/>
                        <a:t>6.</a:t>
                      </a:r>
                      <a:endParaRPr lang="en-US" dirty="0"/>
                    </a:p>
                  </a:txBody>
                  <a:tcPr/>
                </a:tc>
                <a:tc>
                  <a:txBody>
                    <a:bodyPr/>
                    <a:lstStyle/>
                    <a:p>
                      <a:r>
                        <a:rPr lang="en-US" dirty="0" smtClean="0"/>
                        <a:t>2588</a:t>
                      </a:r>
                      <a:endParaRPr lang="en-US" dirty="0"/>
                    </a:p>
                  </a:txBody>
                  <a:tcPr/>
                </a:tc>
                <a:tc>
                  <a:txBody>
                    <a:bodyPr/>
                    <a:lstStyle/>
                    <a:p>
                      <a:r>
                        <a:rPr lang="en-US" dirty="0" err="1" smtClean="0"/>
                        <a:t>Charlin</a:t>
                      </a:r>
                      <a:r>
                        <a:rPr lang="en-US" dirty="0" smtClean="0"/>
                        <a:t> </a:t>
                      </a:r>
                      <a:r>
                        <a:rPr lang="en-US" dirty="0" err="1" smtClean="0"/>
                        <a:t>Monisha</a:t>
                      </a:r>
                      <a:r>
                        <a:rPr lang="en-US" dirty="0" smtClean="0"/>
                        <a:t> </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13</a:t>
                      </a:r>
                      <a:r>
                        <a:rPr lang="en-US" baseline="0" dirty="0" smtClean="0"/>
                        <a:t> Appeared</a:t>
                      </a:r>
                      <a:endParaRPr lang="en-US" dirty="0">
                        <a:solidFill>
                          <a:schemeClr val="tx1"/>
                        </a:solidFill>
                      </a:endParaRPr>
                    </a:p>
                  </a:txBody>
                  <a:tcPr/>
                </a:tc>
                <a:tc>
                  <a:txBody>
                    <a:bodyPr/>
                    <a:lstStyle/>
                    <a:p>
                      <a:r>
                        <a:rPr lang="en-US" dirty="0" smtClean="0"/>
                        <a:t>6 Cleared</a:t>
                      </a:r>
                      <a:endParaRPr lang="en-US" dirty="0">
                        <a:solidFill>
                          <a:schemeClr val="tx1"/>
                        </a:solidFill>
                      </a:endParaRPr>
                    </a:p>
                  </a:txBody>
                  <a:tcPr/>
                </a:tc>
              </a:tr>
              <a:tr h="488342">
                <a:tc>
                  <a:txBody>
                    <a:bodyPr/>
                    <a:lstStyle/>
                    <a:p>
                      <a:r>
                        <a:rPr lang="en-US" dirty="0" smtClean="0"/>
                        <a:t>7.</a:t>
                      </a:r>
                      <a:endParaRPr lang="en-US" dirty="0"/>
                    </a:p>
                  </a:txBody>
                  <a:tcPr/>
                </a:tc>
                <a:tc>
                  <a:txBody>
                    <a:bodyPr/>
                    <a:lstStyle/>
                    <a:p>
                      <a:r>
                        <a:rPr lang="en-US" dirty="0" smtClean="0"/>
                        <a:t>2643</a:t>
                      </a:r>
                      <a:endParaRPr lang="en-US" dirty="0"/>
                    </a:p>
                  </a:txBody>
                  <a:tcPr/>
                </a:tc>
                <a:tc>
                  <a:txBody>
                    <a:bodyPr/>
                    <a:lstStyle/>
                    <a:p>
                      <a:r>
                        <a:rPr lang="en-US" dirty="0" err="1" smtClean="0"/>
                        <a:t>Durga</a:t>
                      </a:r>
                      <a:r>
                        <a:rPr lang="en-US" dirty="0" smtClean="0"/>
                        <a:t> Devi</a:t>
                      </a:r>
                      <a:endParaRPr lang="en-US" dirty="0"/>
                    </a:p>
                  </a:txBody>
                  <a:tcPr/>
                </a:tc>
                <a:tc>
                  <a:txBody>
                    <a:bodyPr/>
                    <a:lstStyle/>
                    <a:p>
                      <a:r>
                        <a:rPr lang="en-US" dirty="0" smtClean="0">
                          <a:solidFill>
                            <a:schemeClr val="dk1"/>
                          </a:solidFill>
                        </a:rPr>
                        <a:t>11</a:t>
                      </a:r>
                      <a:r>
                        <a:rPr lang="en-US" baseline="0" dirty="0" smtClean="0">
                          <a:solidFill>
                            <a:schemeClr val="dk1"/>
                          </a:solidFill>
                        </a:rPr>
                        <a:t> Appeared</a:t>
                      </a:r>
                      <a:endParaRPr lang="en-US" dirty="0">
                        <a:solidFill>
                          <a:schemeClr val="tx1"/>
                        </a:solidFill>
                      </a:endParaRPr>
                    </a:p>
                  </a:txBody>
                  <a:tcPr/>
                </a:tc>
                <a:tc>
                  <a:txBody>
                    <a:bodyPr/>
                    <a:lstStyle/>
                    <a:p>
                      <a:r>
                        <a:rPr lang="en-US" dirty="0" smtClean="0"/>
                        <a:t>All Cleared</a:t>
                      </a:r>
                      <a:endParaRPr lang="en-US" dirty="0">
                        <a:solidFill>
                          <a:schemeClr val="tx1"/>
                        </a:solidFill>
                      </a:endParaRPr>
                    </a:p>
                  </a:txBody>
                  <a:tcPr/>
                </a:tc>
              </a:tr>
              <a:tr h="488342">
                <a:tc>
                  <a:txBody>
                    <a:bodyPr/>
                    <a:lstStyle/>
                    <a:p>
                      <a:r>
                        <a:rPr lang="en-US" dirty="0" smtClean="0"/>
                        <a:t>8.</a:t>
                      </a:r>
                      <a:endParaRPr lang="en-US" dirty="0"/>
                    </a:p>
                  </a:txBody>
                  <a:tcPr/>
                </a:tc>
                <a:tc>
                  <a:txBody>
                    <a:bodyPr/>
                    <a:lstStyle/>
                    <a:p>
                      <a:r>
                        <a:rPr lang="en-US" dirty="0" smtClean="0"/>
                        <a:t>3090</a:t>
                      </a:r>
                      <a:endParaRPr lang="en-US" dirty="0"/>
                    </a:p>
                  </a:txBody>
                  <a:tcPr/>
                </a:tc>
                <a:tc>
                  <a:txBody>
                    <a:bodyPr/>
                    <a:lstStyle/>
                    <a:p>
                      <a:r>
                        <a:rPr lang="en-US" dirty="0" err="1" smtClean="0"/>
                        <a:t>Amala.S</a:t>
                      </a:r>
                      <a:endParaRPr lang="en-US" dirty="0"/>
                    </a:p>
                  </a:txBody>
                  <a:tcPr/>
                </a:tc>
                <a:tc>
                  <a:txBody>
                    <a:bodyPr/>
                    <a:lstStyle/>
                    <a:p>
                      <a:r>
                        <a:rPr lang="en-US" dirty="0" smtClean="0"/>
                        <a:t>11 </a:t>
                      </a:r>
                      <a:r>
                        <a:rPr lang="en-US" dirty="0" err="1" smtClean="0"/>
                        <a:t>Apperaed</a:t>
                      </a:r>
                      <a:r>
                        <a:rPr lang="en-US" baseline="0" dirty="0" smtClean="0"/>
                        <a:t> </a:t>
                      </a:r>
                      <a:endParaRPr lang="en-US" dirty="0">
                        <a:solidFill>
                          <a:schemeClr val="tx1"/>
                        </a:solidFill>
                      </a:endParaRPr>
                    </a:p>
                  </a:txBody>
                  <a:tcPr/>
                </a:tc>
                <a:tc>
                  <a:txBody>
                    <a:bodyPr/>
                    <a:lstStyle/>
                    <a:p>
                      <a:r>
                        <a:rPr lang="en-US" dirty="0" smtClean="0"/>
                        <a:t>All Cleared</a:t>
                      </a:r>
                      <a:endParaRPr lang="en-US" dirty="0">
                        <a:solidFill>
                          <a:schemeClr val="tx1"/>
                        </a:solidFill>
                      </a:endParaRPr>
                    </a:p>
                  </a:txBody>
                  <a:tcPr/>
                </a:tc>
              </a:tr>
            </a:tbl>
          </a:graphicData>
        </a:graphic>
      </p:graphicFrame>
    </p:spTree>
    <p:extLst>
      <p:ext uri="{BB962C8B-B14F-4D97-AF65-F5344CB8AC3E}">
        <p14:creationId xmlns:p14="http://schemas.microsoft.com/office/powerpoint/2010/main" val="18460406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28600"/>
            <a:ext cx="8229600" cy="944562"/>
          </a:xfrm>
        </p:spPr>
        <p:txBody>
          <a:bodyPr/>
          <a:lstStyle/>
          <a:p>
            <a:r>
              <a:rPr lang="en-US" dirty="0" smtClean="0"/>
              <a:t>Academic Performance Analysis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59570873"/>
              </p:ext>
            </p:extLst>
          </p:nvPr>
        </p:nvGraphicFramePr>
        <p:xfrm>
          <a:off x="1" y="1219201"/>
          <a:ext cx="8000999" cy="3807672"/>
        </p:xfrm>
        <a:graphic>
          <a:graphicData uri="http://schemas.openxmlformats.org/drawingml/2006/table">
            <a:tbl>
              <a:tblPr firstRow="1" bandRow="1">
                <a:tableStyleId>{7DF18680-E054-41AD-8BC1-D1AEF772440D}</a:tableStyleId>
              </a:tblPr>
              <a:tblGrid>
                <a:gridCol w="690276"/>
                <a:gridCol w="917790"/>
                <a:gridCol w="1508464"/>
                <a:gridCol w="1829268"/>
                <a:gridCol w="3055201"/>
              </a:tblGrid>
              <a:tr h="609599">
                <a:tc>
                  <a:txBody>
                    <a:bodyPr/>
                    <a:lstStyle/>
                    <a:p>
                      <a:r>
                        <a:rPr lang="en-US" dirty="0" err="1" smtClean="0"/>
                        <a:t>S.No</a:t>
                      </a:r>
                      <a:r>
                        <a:rPr lang="en-US" dirty="0" smtClean="0"/>
                        <a:t>.</a:t>
                      </a:r>
                      <a:endParaRPr lang="en-US" dirty="0"/>
                    </a:p>
                  </a:txBody>
                  <a:tcPr/>
                </a:tc>
                <a:tc>
                  <a:txBody>
                    <a:bodyPr/>
                    <a:lstStyle/>
                    <a:p>
                      <a:r>
                        <a:rPr lang="en-US" dirty="0" smtClean="0"/>
                        <a:t>SPR</a:t>
                      </a:r>
                      <a:r>
                        <a:rPr lang="en-US" baseline="0" dirty="0" smtClean="0"/>
                        <a:t> No.</a:t>
                      </a:r>
                      <a:endParaRPr lang="en-US" dirty="0"/>
                    </a:p>
                  </a:txBody>
                  <a:tcPr/>
                </a:tc>
                <a:tc>
                  <a:txBody>
                    <a:bodyPr/>
                    <a:lstStyle/>
                    <a:p>
                      <a:r>
                        <a:rPr lang="en-US" dirty="0" smtClean="0"/>
                        <a:t>Name</a:t>
                      </a:r>
                      <a:r>
                        <a:rPr lang="en-US" baseline="0" dirty="0" smtClean="0"/>
                        <a:t> of the Students</a:t>
                      </a:r>
                      <a:endParaRPr lang="en-US" dirty="0"/>
                    </a:p>
                  </a:txBody>
                  <a:tcPr/>
                </a:tc>
                <a:tc>
                  <a:txBody>
                    <a:bodyPr/>
                    <a:lstStyle/>
                    <a:p>
                      <a:r>
                        <a:rPr lang="en-US" dirty="0" smtClean="0"/>
                        <a:t>Percentage before Counseling</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Percentage after Counseling</a:t>
                      </a:r>
                    </a:p>
                    <a:p>
                      <a:endParaRPr lang="en-US" dirty="0"/>
                    </a:p>
                  </a:txBody>
                  <a:tcPr/>
                </a:tc>
              </a:tr>
              <a:tr h="436514">
                <a:tc>
                  <a:txBody>
                    <a:bodyPr/>
                    <a:lstStyle/>
                    <a:p>
                      <a:r>
                        <a:rPr lang="en-US" dirty="0" smtClean="0"/>
                        <a:t>9.</a:t>
                      </a:r>
                      <a:endParaRPr lang="en-US" dirty="0"/>
                    </a:p>
                  </a:txBody>
                  <a:tcPr/>
                </a:tc>
                <a:tc>
                  <a:txBody>
                    <a:bodyPr/>
                    <a:lstStyle/>
                    <a:p>
                      <a:r>
                        <a:rPr lang="en-US" dirty="0" smtClean="0"/>
                        <a:t>2964</a:t>
                      </a:r>
                      <a:endParaRPr lang="en-US" dirty="0"/>
                    </a:p>
                  </a:txBody>
                  <a:tcPr/>
                </a:tc>
                <a:tc>
                  <a:txBody>
                    <a:bodyPr/>
                    <a:lstStyle/>
                    <a:p>
                      <a:r>
                        <a:rPr lang="en-US" dirty="0" err="1" smtClean="0"/>
                        <a:t>Chella</a:t>
                      </a:r>
                      <a:r>
                        <a:rPr lang="en-US" dirty="0" smtClean="0"/>
                        <a:t> </a:t>
                      </a:r>
                      <a:r>
                        <a:rPr lang="en-US" dirty="0" err="1" smtClean="0"/>
                        <a:t>Priya</a:t>
                      </a:r>
                      <a:endParaRPr lang="en-US" dirty="0"/>
                    </a:p>
                  </a:txBody>
                  <a:tcPr/>
                </a:tc>
                <a:tc>
                  <a:txBody>
                    <a:bodyPr/>
                    <a:lstStyle/>
                    <a:p>
                      <a:r>
                        <a:rPr lang="en-US" dirty="0" smtClean="0"/>
                        <a:t>-</a:t>
                      </a:r>
                      <a:endParaRPr lang="en-US" dirty="0">
                        <a:solidFill>
                          <a:srgbClr val="FF0000"/>
                        </a:solidFill>
                      </a:endParaRPr>
                    </a:p>
                  </a:txBody>
                  <a:tcPr/>
                </a:tc>
                <a:tc>
                  <a:txBody>
                    <a:bodyPr/>
                    <a:lstStyle/>
                    <a:p>
                      <a:r>
                        <a:rPr lang="en-US" dirty="0" smtClean="0"/>
                        <a:t>District Level university Rank</a:t>
                      </a:r>
                      <a:endParaRPr lang="en-US" dirty="0">
                        <a:solidFill>
                          <a:srgbClr val="FF0000"/>
                        </a:solidFill>
                      </a:endParaRPr>
                    </a:p>
                  </a:txBody>
                  <a:tcPr/>
                </a:tc>
              </a:tr>
              <a:tr h="436514">
                <a:tc>
                  <a:txBody>
                    <a:bodyPr/>
                    <a:lstStyle/>
                    <a:p>
                      <a:r>
                        <a:rPr lang="en-US" dirty="0" smtClean="0"/>
                        <a:t>10.</a:t>
                      </a:r>
                      <a:endParaRPr lang="en-US" dirty="0"/>
                    </a:p>
                  </a:txBody>
                  <a:tcPr/>
                </a:tc>
                <a:tc>
                  <a:txBody>
                    <a:bodyPr/>
                    <a:lstStyle/>
                    <a:p>
                      <a:r>
                        <a:rPr lang="en-US" dirty="0" smtClean="0"/>
                        <a:t>3075</a:t>
                      </a:r>
                      <a:endParaRPr lang="en-US" dirty="0"/>
                    </a:p>
                  </a:txBody>
                  <a:tcPr/>
                </a:tc>
                <a:tc>
                  <a:txBody>
                    <a:bodyPr/>
                    <a:lstStyle/>
                    <a:p>
                      <a:r>
                        <a:rPr lang="en-US" dirty="0" err="1" smtClean="0"/>
                        <a:t>Sindhuja</a:t>
                      </a:r>
                      <a:endParaRPr lang="en-US" dirty="0"/>
                    </a:p>
                  </a:txBody>
                  <a:tcPr/>
                </a:tc>
                <a:tc>
                  <a:txBody>
                    <a:bodyPr/>
                    <a:lstStyle/>
                    <a:p>
                      <a:r>
                        <a:rPr lang="en-US" dirty="0" smtClean="0"/>
                        <a:t>10</a:t>
                      </a:r>
                      <a:r>
                        <a:rPr lang="en-US" baseline="0" dirty="0" smtClean="0"/>
                        <a:t> arrear</a:t>
                      </a:r>
                      <a:endParaRPr lang="en-US" dirty="0">
                        <a:solidFill>
                          <a:schemeClr val="tx1"/>
                        </a:solidFill>
                      </a:endParaRPr>
                    </a:p>
                  </a:txBody>
                  <a:tcPr/>
                </a:tc>
                <a:tc>
                  <a:txBody>
                    <a:bodyPr/>
                    <a:lstStyle/>
                    <a:p>
                      <a:r>
                        <a:rPr lang="en-US" dirty="0" smtClean="0"/>
                        <a:t>5</a:t>
                      </a:r>
                      <a:endParaRPr lang="en-US" dirty="0">
                        <a:solidFill>
                          <a:schemeClr val="tx1"/>
                        </a:solidFill>
                      </a:endParaRPr>
                    </a:p>
                  </a:txBody>
                  <a:tcPr/>
                </a:tc>
              </a:tr>
              <a:tr h="507136">
                <a:tc>
                  <a:txBody>
                    <a:bodyPr/>
                    <a:lstStyle/>
                    <a:p>
                      <a:r>
                        <a:rPr lang="en-US" dirty="0" smtClean="0"/>
                        <a:t>11.</a:t>
                      </a:r>
                      <a:endParaRPr lang="en-US" dirty="0"/>
                    </a:p>
                  </a:txBody>
                  <a:tcPr/>
                </a:tc>
                <a:tc>
                  <a:txBody>
                    <a:bodyPr/>
                    <a:lstStyle/>
                    <a:p>
                      <a:r>
                        <a:rPr lang="en-US" dirty="0" smtClean="0"/>
                        <a:t>3438</a:t>
                      </a:r>
                      <a:endParaRPr lang="en-US" dirty="0"/>
                    </a:p>
                  </a:txBody>
                  <a:tcPr/>
                </a:tc>
                <a:tc>
                  <a:txBody>
                    <a:bodyPr/>
                    <a:lstStyle/>
                    <a:p>
                      <a:r>
                        <a:rPr lang="en-US" dirty="0" err="1" smtClean="0"/>
                        <a:t>Ramya.R</a:t>
                      </a:r>
                      <a:endParaRPr lang="en-US" dirty="0"/>
                    </a:p>
                  </a:txBody>
                  <a:tcPr/>
                </a:tc>
                <a:tc>
                  <a:txBody>
                    <a:bodyPr/>
                    <a:lstStyle/>
                    <a:p>
                      <a:r>
                        <a:rPr lang="en-US" dirty="0" smtClean="0"/>
                        <a:t>6.7 CGPA</a:t>
                      </a:r>
                      <a:r>
                        <a:rPr lang="en-US" baseline="0" dirty="0" smtClean="0"/>
                        <a:t> </a:t>
                      </a:r>
                      <a:r>
                        <a:rPr lang="en-US" dirty="0" smtClean="0"/>
                        <a:t>V </a:t>
                      </a:r>
                      <a:r>
                        <a:rPr lang="en-US" dirty="0" err="1" smtClean="0"/>
                        <a:t>Sem</a:t>
                      </a:r>
                      <a:endParaRPr lang="en-US" dirty="0">
                        <a:solidFill>
                          <a:schemeClr val="tx1"/>
                        </a:solidFill>
                      </a:endParaRPr>
                    </a:p>
                  </a:txBody>
                  <a:tcPr/>
                </a:tc>
                <a:tc>
                  <a:txBody>
                    <a:bodyPr/>
                    <a:lstStyle/>
                    <a:p>
                      <a:r>
                        <a:rPr lang="en-US" dirty="0" smtClean="0"/>
                        <a:t>8.2</a:t>
                      </a:r>
                      <a:r>
                        <a:rPr lang="en-US" baseline="0" dirty="0" smtClean="0"/>
                        <a:t> CGPA</a:t>
                      </a:r>
                      <a:endParaRPr lang="en-US" dirty="0">
                        <a:solidFill>
                          <a:schemeClr val="tx1"/>
                        </a:solidFill>
                      </a:endParaRPr>
                    </a:p>
                  </a:txBody>
                  <a:tcPr/>
                </a:tc>
              </a:tr>
              <a:tr h="436514">
                <a:tc>
                  <a:txBody>
                    <a:bodyPr/>
                    <a:lstStyle/>
                    <a:p>
                      <a:r>
                        <a:rPr lang="en-US" dirty="0" smtClean="0"/>
                        <a:t>12.</a:t>
                      </a:r>
                      <a:endParaRPr lang="en-US" dirty="0"/>
                    </a:p>
                  </a:txBody>
                  <a:tcPr/>
                </a:tc>
                <a:tc>
                  <a:txBody>
                    <a:bodyPr/>
                    <a:lstStyle/>
                    <a:p>
                      <a:r>
                        <a:rPr lang="en-US" dirty="0" smtClean="0"/>
                        <a:t>3437</a:t>
                      </a:r>
                      <a:endParaRPr lang="en-US" dirty="0"/>
                    </a:p>
                  </a:txBody>
                  <a:tcPr/>
                </a:tc>
                <a:tc>
                  <a:txBody>
                    <a:bodyPr/>
                    <a:lstStyle/>
                    <a:p>
                      <a:r>
                        <a:rPr lang="en-US" dirty="0" err="1" smtClean="0"/>
                        <a:t>Vinothini.P</a:t>
                      </a:r>
                      <a:endParaRPr lang="en-US" dirty="0"/>
                    </a:p>
                  </a:txBody>
                  <a:tcPr/>
                </a:tc>
                <a:tc>
                  <a:txBody>
                    <a:bodyPr/>
                    <a:lstStyle/>
                    <a:p>
                      <a:r>
                        <a:rPr lang="en-US" dirty="0" smtClean="0"/>
                        <a:t>10 Appeared</a:t>
                      </a:r>
                      <a:endParaRPr lang="en-US" dirty="0">
                        <a:solidFill>
                          <a:schemeClr val="tx1"/>
                        </a:solidFill>
                      </a:endParaRPr>
                    </a:p>
                  </a:txBody>
                  <a:tcPr/>
                </a:tc>
                <a:tc>
                  <a:txBody>
                    <a:bodyPr/>
                    <a:lstStyle/>
                    <a:p>
                      <a:r>
                        <a:rPr lang="en-US" dirty="0" smtClean="0"/>
                        <a:t>5 Current All Cleared</a:t>
                      </a:r>
                      <a:endParaRPr lang="en-US" dirty="0">
                        <a:solidFill>
                          <a:schemeClr val="tx1"/>
                        </a:solidFill>
                      </a:endParaRPr>
                    </a:p>
                  </a:txBody>
                  <a:tcPr/>
                </a:tc>
              </a:tr>
              <a:tr h="436514">
                <a:tc>
                  <a:txBody>
                    <a:bodyPr/>
                    <a:lstStyle/>
                    <a:p>
                      <a:r>
                        <a:rPr lang="en-US" dirty="0" smtClean="0"/>
                        <a:t>13.</a:t>
                      </a:r>
                      <a:endParaRPr lang="en-US" dirty="0"/>
                    </a:p>
                  </a:txBody>
                  <a:tcPr/>
                </a:tc>
                <a:tc>
                  <a:txBody>
                    <a:bodyPr/>
                    <a:lstStyle/>
                    <a:p>
                      <a:r>
                        <a:rPr lang="en-US" dirty="0" smtClean="0"/>
                        <a:t>4663</a:t>
                      </a:r>
                      <a:endParaRPr lang="en-US" dirty="0"/>
                    </a:p>
                  </a:txBody>
                  <a:tcPr/>
                </a:tc>
                <a:tc>
                  <a:txBody>
                    <a:bodyPr/>
                    <a:lstStyle/>
                    <a:p>
                      <a:r>
                        <a:rPr lang="en-US" dirty="0" err="1" smtClean="0"/>
                        <a:t>Karthika.M</a:t>
                      </a:r>
                      <a:endParaRPr lang="en-US" dirty="0"/>
                    </a:p>
                  </a:txBody>
                  <a:tcPr/>
                </a:tc>
                <a:tc>
                  <a:txBody>
                    <a:bodyPr/>
                    <a:lstStyle/>
                    <a:p>
                      <a:r>
                        <a:rPr lang="en-US" dirty="0" smtClean="0">
                          <a:solidFill>
                            <a:schemeClr val="tx1"/>
                          </a:solidFill>
                        </a:rPr>
                        <a:t>11 Appeared</a:t>
                      </a:r>
                      <a:endParaRPr lang="en-US" dirty="0">
                        <a:solidFill>
                          <a:schemeClr val="tx1"/>
                        </a:solidFill>
                      </a:endParaRPr>
                    </a:p>
                  </a:txBody>
                  <a:tcPr/>
                </a:tc>
                <a:tc>
                  <a:txBody>
                    <a:bodyPr/>
                    <a:lstStyle/>
                    <a:p>
                      <a:r>
                        <a:rPr lang="en-US" dirty="0" smtClean="0">
                          <a:solidFill>
                            <a:schemeClr val="tx1"/>
                          </a:solidFill>
                        </a:rPr>
                        <a:t>7 Cleared</a:t>
                      </a:r>
                      <a:endParaRPr lang="en-US" dirty="0">
                        <a:solidFill>
                          <a:schemeClr val="tx1"/>
                        </a:solidFill>
                      </a:endParaRPr>
                    </a:p>
                  </a:txBody>
                  <a:tcPr/>
                </a:tc>
              </a:tr>
              <a:tr h="436514">
                <a:tc>
                  <a:txBody>
                    <a:bodyPr/>
                    <a:lstStyle/>
                    <a:p>
                      <a:r>
                        <a:rPr lang="en-US" dirty="0" smtClean="0"/>
                        <a:t>14.</a:t>
                      </a:r>
                      <a:endParaRPr lang="en-US" dirty="0"/>
                    </a:p>
                  </a:txBody>
                  <a:tcPr/>
                </a:tc>
                <a:tc>
                  <a:txBody>
                    <a:bodyPr/>
                    <a:lstStyle/>
                    <a:p>
                      <a:r>
                        <a:rPr lang="en-US" dirty="0" smtClean="0"/>
                        <a:t>3729</a:t>
                      </a:r>
                      <a:endParaRPr lang="en-US" dirty="0"/>
                    </a:p>
                  </a:txBody>
                  <a:tcPr/>
                </a:tc>
                <a:tc>
                  <a:txBody>
                    <a:bodyPr/>
                    <a:lstStyle/>
                    <a:p>
                      <a:r>
                        <a:rPr lang="en-US" dirty="0" err="1" smtClean="0"/>
                        <a:t>Shankar.R</a:t>
                      </a:r>
                      <a:endParaRPr lang="en-US" dirty="0"/>
                    </a:p>
                  </a:txBody>
                  <a:tcPr/>
                </a:tc>
                <a:tc>
                  <a:txBody>
                    <a:bodyPr/>
                    <a:lstStyle/>
                    <a:p>
                      <a:r>
                        <a:rPr lang="en-US" dirty="0" smtClean="0">
                          <a:solidFill>
                            <a:schemeClr val="tx1"/>
                          </a:solidFill>
                        </a:rPr>
                        <a:t>10 Appeared</a:t>
                      </a:r>
                      <a:endParaRPr lang="en-US" dirty="0">
                        <a:solidFill>
                          <a:schemeClr val="tx1"/>
                        </a:solidFill>
                      </a:endParaRPr>
                    </a:p>
                  </a:txBody>
                  <a:tcPr/>
                </a:tc>
                <a:tc>
                  <a:txBody>
                    <a:bodyPr/>
                    <a:lstStyle/>
                    <a:p>
                      <a:r>
                        <a:rPr lang="en-US" dirty="0" smtClean="0">
                          <a:solidFill>
                            <a:schemeClr val="tx1"/>
                          </a:solidFill>
                        </a:rPr>
                        <a:t>8 Cleared</a:t>
                      </a:r>
                      <a:endParaRPr lang="en-US" dirty="0">
                        <a:solidFill>
                          <a:schemeClr val="tx1"/>
                        </a:solidFill>
                      </a:endParaRPr>
                    </a:p>
                  </a:txBody>
                  <a:tcPr/>
                </a:tc>
              </a:tr>
            </a:tbl>
          </a:graphicData>
        </a:graphic>
      </p:graphicFrame>
    </p:spTree>
    <p:extLst>
      <p:ext uri="{BB962C8B-B14F-4D97-AF65-F5344CB8AC3E}">
        <p14:creationId xmlns:p14="http://schemas.microsoft.com/office/powerpoint/2010/main" val="5686293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r>
              <a:rPr lang="en-US" dirty="0" smtClean="0"/>
              <a:t>Participation of Co curricular &amp; Extra Curricular</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883870777"/>
              </p:ext>
            </p:extLst>
          </p:nvPr>
        </p:nvGraphicFramePr>
        <p:xfrm>
          <a:off x="0" y="1447801"/>
          <a:ext cx="8153399" cy="2455171"/>
        </p:xfrm>
        <a:graphic>
          <a:graphicData uri="http://schemas.openxmlformats.org/drawingml/2006/table">
            <a:tbl>
              <a:tblPr firstRow="1" bandRow="1">
                <a:tableStyleId>{7DF18680-E054-41AD-8BC1-D1AEF772440D}</a:tableStyleId>
              </a:tblPr>
              <a:tblGrid>
                <a:gridCol w="960477"/>
                <a:gridCol w="1277049"/>
                <a:gridCol w="3324220"/>
                <a:gridCol w="2591653"/>
              </a:tblGrid>
              <a:tr h="939773">
                <a:tc>
                  <a:txBody>
                    <a:bodyPr/>
                    <a:lstStyle/>
                    <a:p>
                      <a:r>
                        <a:rPr lang="en-US" dirty="0" err="1" smtClean="0"/>
                        <a:t>S.No</a:t>
                      </a:r>
                      <a:r>
                        <a:rPr lang="en-US" dirty="0" smtClean="0"/>
                        <a:t>.</a:t>
                      </a:r>
                      <a:endParaRPr lang="en-US" dirty="0"/>
                    </a:p>
                  </a:txBody>
                  <a:tcPr/>
                </a:tc>
                <a:tc>
                  <a:txBody>
                    <a:bodyPr/>
                    <a:lstStyle/>
                    <a:p>
                      <a:r>
                        <a:rPr lang="en-US" dirty="0" smtClean="0"/>
                        <a:t>SPR</a:t>
                      </a:r>
                      <a:r>
                        <a:rPr lang="en-US" baseline="0" dirty="0" smtClean="0"/>
                        <a:t> No.</a:t>
                      </a:r>
                      <a:endParaRPr lang="en-US" dirty="0"/>
                    </a:p>
                  </a:txBody>
                  <a:tcPr/>
                </a:tc>
                <a:tc>
                  <a:txBody>
                    <a:bodyPr/>
                    <a:lstStyle/>
                    <a:p>
                      <a:r>
                        <a:rPr lang="en-US" dirty="0" smtClean="0"/>
                        <a:t>Name</a:t>
                      </a:r>
                      <a:r>
                        <a:rPr lang="en-US" baseline="0" dirty="0" smtClean="0"/>
                        <a:t> of the Students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Percentage after Counseling</a:t>
                      </a:r>
                    </a:p>
                    <a:p>
                      <a:endParaRPr lang="en-US" dirty="0"/>
                    </a:p>
                  </a:txBody>
                  <a:tcPr/>
                </a:tc>
              </a:tr>
              <a:tr h="757699">
                <a:tc>
                  <a:txBody>
                    <a:bodyPr/>
                    <a:lstStyle/>
                    <a:p>
                      <a:r>
                        <a:rPr lang="en-US" sz="1800" dirty="0" smtClean="0"/>
                        <a:t>1.</a:t>
                      </a:r>
                      <a:endParaRPr lang="en-US" sz="1800" dirty="0"/>
                    </a:p>
                  </a:txBody>
                  <a:tcPr/>
                </a:tc>
                <a:tc>
                  <a:txBody>
                    <a:bodyPr/>
                    <a:lstStyle/>
                    <a:p>
                      <a:r>
                        <a:rPr lang="en-US" dirty="0" smtClean="0"/>
                        <a:t>3438</a:t>
                      </a:r>
                      <a:endParaRPr lang="en-US" dirty="0"/>
                    </a:p>
                  </a:txBody>
                  <a:tcPr/>
                </a:tc>
                <a:tc>
                  <a:txBody>
                    <a:bodyPr/>
                    <a:lstStyle/>
                    <a:p>
                      <a:r>
                        <a:rPr lang="en-US" dirty="0" err="1" smtClean="0"/>
                        <a:t>Ramya.R</a:t>
                      </a:r>
                      <a:endParaRPr lang="en-US" dirty="0"/>
                    </a:p>
                  </a:txBody>
                  <a:tcPr/>
                </a:tc>
                <a:tc>
                  <a:txBody>
                    <a:bodyPr/>
                    <a:lstStyle/>
                    <a:p>
                      <a:r>
                        <a:rPr lang="en-US" sz="1800" dirty="0" smtClean="0"/>
                        <a:t>Extra Curricular</a:t>
                      </a:r>
                      <a:endParaRPr lang="en-US" sz="1800" dirty="0">
                        <a:solidFill>
                          <a:schemeClr val="tx1"/>
                        </a:solidFill>
                      </a:endParaRPr>
                    </a:p>
                  </a:txBody>
                  <a:tcPr/>
                </a:tc>
              </a:tr>
              <a:tr h="757699">
                <a:tc>
                  <a:txBody>
                    <a:bodyPr/>
                    <a:lstStyle/>
                    <a:p>
                      <a:r>
                        <a:rPr lang="en-US" sz="1800" dirty="0" smtClean="0"/>
                        <a:t>2.</a:t>
                      </a:r>
                      <a:endParaRPr lang="en-US" sz="1800" dirty="0"/>
                    </a:p>
                  </a:txBody>
                  <a:tcPr/>
                </a:tc>
                <a:tc>
                  <a:txBody>
                    <a:bodyPr/>
                    <a:lstStyle/>
                    <a:p>
                      <a:r>
                        <a:rPr lang="en-US" dirty="0" smtClean="0"/>
                        <a:t>2964</a:t>
                      </a:r>
                      <a:endParaRPr lang="en-US" dirty="0"/>
                    </a:p>
                  </a:txBody>
                  <a:tcPr/>
                </a:tc>
                <a:tc>
                  <a:txBody>
                    <a:bodyPr/>
                    <a:lstStyle/>
                    <a:p>
                      <a:r>
                        <a:rPr lang="en-US" dirty="0" err="1" smtClean="0"/>
                        <a:t>Chella</a:t>
                      </a:r>
                      <a:r>
                        <a:rPr lang="en-US" dirty="0" smtClean="0"/>
                        <a:t> </a:t>
                      </a:r>
                      <a:r>
                        <a:rPr lang="en-US" dirty="0" err="1" smtClean="0"/>
                        <a:t>Priya</a:t>
                      </a:r>
                      <a:endParaRPr lang="en-US" dirty="0"/>
                    </a:p>
                  </a:txBody>
                  <a:tcPr/>
                </a:tc>
                <a:tc>
                  <a:txBody>
                    <a:bodyPr/>
                    <a:lstStyle/>
                    <a:p>
                      <a:r>
                        <a:rPr lang="en-US" sz="1800" dirty="0" smtClean="0"/>
                        <a:t>Web site designing in</a:t>
                      </a:r>
                    </a:p>
                    <a:p>
                      <a:r>
                        <a:rPr lang="en-US" sz="1800" dirty="0" smtClean="0"/>
                        <a:t> Sym</a:t>
                      </a:r>
                      <a:r>
                        <a:rPr lang="en-US" sz="1800" baseline="0" dirty="0" smtClean="0"/>
                        <a:t>posium</a:t>
                      </a:r>
                      <a:endParaRPr lang="en-US" sz="1800" dirty="0">
                        <a:solidFill>
                          <a:schemeClr val="tx1"/>
                        </a:solidFill>
                      </a:endParaRPr>
                    </a:p>
                  </a:txBody>
                  <a:tcPr/>
                </a:tc>
              </a:tr>
            </a:tbl>
          </a:graphicData>
        </a:graphic>
      </p:graphicFrame>
    </p:spTree>
    <p:extLst>
      <p:ext uri="{BB962C8B-B14F-4D97-AF65-F5344CB8AC3E}">
        <p14:creationId xmlns:p14="http://schemas.microsoft.com/office/powerpoint/2010/main" val="23842831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0" y="0"/>
            <a:ext cx="8153400" cy="6858000"/>
          </a:xfrm>
        </p:spPr>
        <p:txBody>
          <a:bodyPr/>
          <a:lstStyle/>
          <a:p>
            <a:pPr>
              <a:buNone/>
            </a:pPr>
            <a:r>
              <a:rPr lang="en-US" b="1" dirty="0" smtClean="0"/>
              <a:t>Team</a:t>
            </a:r>
            <a:endParaRPr lang="en-US" dirty="0" smtClean="0"/>
          </a:p>
          <a:p>
            <a:pPr>
              <a:buNone/>
            </a:pPr>
            <a:r>
              <a:rPr lang="en-US" b="1" dirty="0" smtClean="0"/>
              <a:t>Chair Person</a:t>
            </a:r>
            <a:endParaRPr lang="en-US" dirty="0" smtClean="0"/>
          </a:p>
          <a:p>
            <a:pPr>
              <a:buNone/>
            </a:pPr>
            <a:r>
              <a:rPr lang="en-US" dirty="0" smtClean="0"/>
              <a:t>Dr. </a:t>
            </a:r>
            <a:r>
              <a:rPr lang="en-US" dirty="0" err="1" smtClean="0"/>
              <a:t>P.Balamurugan</a:t>
            </a:r>
            <a:r>
              <a:rPr lang="en-US" dirty="0" smtClean="0"/>
              <a:t>,</a:t>
            </a:r>
          </a:p>
          <a:p>
            <a:pPr>
              <a:buNone/>
            </a:pPr>
            <a:r>
              <a:rPr lang="en-US" dirty="0" smtClean="0"/>
              <a:t>Principal</a:t>
            </a:r>
          </a:p>
          <a:p>
            <a:pPr>
              <a:buNone/>
            </a:pPr>
            <a:r>
              <a:rPr lang="en-US" b="1" dirty="0" smtClean="0"/>
              <a:t>Student Counseling Coordinator</a:t>
            </a:r>
            <a:endParaRPr lang="en-US" dirty="0" smtClean="0"/>
          </a:p>
          <a:p>
            <a:pPr>
              <a:buNone/>
            </a:pPr>
            <a:r>
              <a:rPr lang="en-US" dirty="0" err="1" smtClean="0"/>
              <a:t>Elavarasi</a:t>
            </a:r>
            <a:r>
              <a:rPr lang="en-US" dirty="0" smtClean="0"/>
              <a:t> D,</a:t>
            </a:r>
          </a:p>
          <a:p>
            <a:pPr>
              <a:buNone/>
            </a:pPr>
            <a:r>
              <a:rPr lang="en-US" dirty="0" smtClean="0"/>
              <a:t>Assistant Professor/CSE</a:t>
            </a:r>
          </a:p>
          <a:p>
            <a:pPr>
              <a:buNone/>
            </a:pPr>
            <a:r>
              <a:rPr lang="en-US" b="1" dirty="0" smtClean="0"/>
              <a:t>Department Counseling Coordinator</a:t>
            </a:r>
          </a:p>
          <a:p>
            <a:pPr>
              <a:buNone/>
            </a:pPr>
            <a:endParaRPr lang="en-US" b="1" dirty="0" smtClean="0"/>
          </a:p>
          <a:p>
            <a:pPr>
              <a:buNone/>
            </a:pP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2002585493"/>
              </p:ext>
            </p:extLst>
          </p:nvPr>
        </p:nvGraphicFramePr>
        <p:xfrm>
          <a:off x="457201" y="3886200"/>
          <a:ext cx="7620000" cy="2595880"/>
        </p:xfrm>
        <a:graphic>
          <a:graphicData uri="http://schemas.openxmlformats.org/drawingml/2006/table">
            <a:tbl>
              <a:tblPr firstRow="1" bandRow="1">
                <a:tableStyleId>{5C22544A-7EE6-4342-B048-85BDC9FD1C3A}</a:tableStyleId>
              </a:tblPr>
              <a:tblGrid>
                <a:gridCol w="990600"/>
                <a:gridCol w="4216400"/>
                <a:gridCol w="2413000"/>
              </a:tblGrid>
              <a:tr h="370840">
                <a:tc>
                  <a:txBody>
                    <a:bodyPr/>
                    <a:lstStyle/>
                    <a:p>
                      <a:r>
                        <a:rPr lang="en-US" dirty="0" err="1" smtClean="0"/>
                        <a:t>S.No</a:t>
                      </a:r>
                      <a:r>
                        <a:rPr lang="en-US" dirty="0" smtClean="0"/>
                        <a:t>.</a:t>
                      </a:r>
                      <a:endParaRPr lang="en-US" dirty="0"/>
                    </a:p>
                  </a:txBody>
                  <a:tcPr/>
                </a:tc>
                <a:tc>
                  <a:txBody>
                    <a:bodyPr/>
                    <a:lstStyle/>
                    <a:p>
                      <a:r>
                        <a:rPr lang="en-US" dirty="0" smtClean="0"/>
                        <a:t>Name of the Staff</a:t>
                      </a:r>
                      <a:endParaRPr lang="en-US" dirty="0"/>
                    </a:p>
                  </a:txBody>
                  <a:tcPr/>
                </a:tc>
                <a:tc>
                  <a:txBody>
                    <a:bodyPr/>
                    <a:lstStyle/>
                    <a:p>
                      <a:r>
                        <a:rPr lang="en-US" dirty="0" smtClean="0"/>
                        <a:t>Department</a:t>
                      </a:r>
                      <a:endParaRPr lang="en-US" dirty="0"/>
                    </a:p>
                  </a:txBody>
                  <a:tcPr/>
                </a:tc>
              </a:tr>
              <a:tr h="370840">
                <a:tc>
                  <a:txBody>
                    <a:bodyPr/>
                    <a:lstStyle/>
                    <a:p>
                      <a:r>
                        <a:rPr lang="en-US" dirty="0" smtClean="0"/>
                        <a:t>1.</a:t>
                      </a:r>
                      <a:endParaRPr lang="en-US" dirty="0"/>
                    </a:p>
                  </a:txBody>
                  <a:tcPr/>
                </a:tc>
                <a:tc>
                  <a:txBody>
                    <a:bodyPr/>
                    <a:lstStyle/>
                    <a:p>
                      <a:r>
                        <a:rPr lang="en-US" dirty="0" smtClean="0"/>
                        <a:t>Mr. </a:t>
                      </a:r>
                      <a:r>
                        <a:rPr lang="en-US" dirty="0" err="1" smtClean="0"/>
                        <a:t>Vijayaraj</a:t>
                      </a:r>
                      <a:endParaRPr lang="en-US" dirty="0"/>
                    </a:p>
                  </a:txBody>
                  <a:tcPr/>
                </a:tc>
                <a:tc>
                  <a:txBody>
                    <a:bodyPr/>
                    <a:lstStyle/>
                    <a:p>
                      <a:r>
                        <a:rPr lang="en-US" dirty="0" smtClean="0"/>
                        <a:t>AERO</a:t>
                      </a:r>
                      <a:endParaRPr lang="en-US" dirty="0"/>
                    </a:p>
                  </a:txBody>
                  <a:tcPr/>
                </a:tc>
              </a:tr>
              <a:tr h="370840">
                <a:tc>
                  <a:txBody>
                    <a:bodyPr/>
                    <a:lstStyle/>
                    <a:p>
                      <a:r>
                        <a:rPr lang="en-US" dirty="0" smtClean="0"/>
                        <a:t>2.</a:t>
                      </a:r>
                      <a:endParaRPr lang="en-US" dirty="0"/>
                    </a:p>
                  </a:txBody>
                  <a:tcPr/>
                </a:tc>
                <a:tc>
                  <a:txBody>
                    <a:bodyPr/>
                    <a:lstStyle/>
                    <a:p>
                      <a:r>
                        <a:rPr lang="en-US" dirty="0" err="1" smtClean="0"/>
                        <a:t>Mrs.Kalaiyarasi</a:t>
                      </a:r>
                      <a:endParaRPr lang="en-US" dirty="0"/>
                    </a:p>
                  </a:txBody>
                  <a:tcPr/>
                </a:tc>
                <a:tc>
                  <a:txBody>
                    <a:bodyPr/>
                    <a:lstStyle/>
                    <a:p>
                      <a:r>
                        <a:rPr lang="en-US" dirty="0" smtClean="0"/>
                        <a:t>CIVIL</a:t>
                      </a:r>
                      <a:endParaRPr lang="en-US" dirty="0"/>
                    </a:p>
                  </a:txBody>
                  <a:tcPr/>
                </a:tc>
              </a:tr>
              <a:tr h="370840">
                <a:tc>
                  <a:txBody>
                    <a:bodyPr/>
                    <a:lstStyle/>
                    <a:p>
                      <a:r>
                        <a:rPr lang="en-US" dirty="0" smtClean="0"/>
                        <a:t>3.</a:t>
                      </a:r>
                      <a:endParaRPr lang="en-US" dirty="0"/>
                    </a:p>
                  </a:txBody>
                  <a:tcPr/>
                </a:tc>
                <a:tc>
                  <a:txBody>
                    <a:bodyPr/>
                    <a:lstStyle/>
                    <a:p>
                      <a:r>
                        <a:rPr lang="en-US" dirty="0" err="1" smtClean="0"/>
                        <a:t>Mrs.Hemaswathi</a:t>
                      </a:r>
                      <a:endParaRPr lang="en-US" dirty="0"/>
                    </a:p>
                  </a:txBody>
                  <a:tcPr/>
                </a:tc>
                <a:tc>
                  <a:txBody>
                    <a:bodyPr/>
                    <a:lstStyle/>
                    <a:p>
                      <a:r>
                        <a:rPr lang="en-US" dirty="0" smtClean="0"/>
                        <a:t>CSE</a:t>
                      </a:r>
                      <a:endParaRPr lang="en-US" dirty="0"/>
                    </a:p>
                  </a:txBody>
                  <a:tcPr/>
                </a:tc>
              </a:tr>
              <a:tr h="370840">
                <a:tc>
                  <a:txBody>
                    <a:bodyPr/>
                    <a:lstStyle/>
                    <a:p>
                      <a:r>
                        <a:rPr lang="en-US" dirty="0" smtClean="0"/>
                        <a:t>4.</a:t>
                      </a:r>
                      <a:endParaRPr lang="en-US" dirty="0"/>
                    </a:p>
                  </a:txBody>
                  <a:tcPr/>
                </a:tc>
                <a:tc>
                  <a:txBody>
                    <a:bodyPr/>
                    <a:lstStyle/>
                    <a:p>
                      <a:r>
                        <a:rPr lang="en-US" dirty="0" err="1" smtClean="0"/>
                        <a:t>Mrs.Padmavathi</a:t>
                      </a:r>
                      <a:endParaRPr lang="en-US" dirty="0"/>
                    </a:p>
                  </a:txBody>
                  <a:tcPr/>
                </a:tc>
                <a:tc>
                  <a:txBody>
                    <a:bodyPr/>
                    <a:lstStyle/>
                    <a:p>
                      <a:r>
                        <a:rPr lang="en-US" dirty="0" smtClean="0"/>
                        <a:t>ECE</a:t>
                      </a:r>
                      <a:endParaRPr lang="en-US" dirty="0"/>
                    </a:p>
                  </a:txBody>
                  <a:tcPr/>
                </a:tc>
              </a:tr>
              <a:tr h="370840">
                <a:tc>
                  <a:txBody>
                    <a:bodyPr/>
                    <a:lstStyle/>
                    <a:p>
                      <a:r>
                        <a:rPr lang="en-US" dirty="0" smtClean="0"/>
                        <a:t>5.</a:t>
                      </a:r>
                      <a:endParaRPr lang="en-US" dirty="0"/>
                    </a:p>
                  </a:txBody>
                  <a:tcPr/>
                </a:tc>
                <a:tc>
                  <a:txBody>
                    <a:bodyPr/>
                    <a:lstStyle/>
                    <a:p>
                      <a:r>
                        <a:rPr lang="en-US" dirty="0" err="1" smtClean="0"/>
                        <a:t>Mrs.Nalini</a:t>
                      </a:r>
                      <a:endParaRPr lang="en-US" dirty="0"/>
                    </a:p>
                  </a:txBody>
                  <a:tcPr/>
                </a:tc>
                <a:tc>
                  <a:txBody>
                    <a:bodyPr/>
                    <a:lstStyle/>
                    <a:p>
                      <a:r>
                        <a:rPr lang="en-US" dirty="0" smtClean="0"/>
                        <a:t>EEE</a:t>
                      </a:r>
                      <a:endParaRPr lang="en-US" dirty="0"/>
                    </a:p>
                  </a:txBody>
                  <a:tcPr/>
                </a:tc>
              </a:tr>
              <a:tr h="370840">
                <a:tc>
                  <a:txBody>
                    <a:bodyPr/>
                    <a:lstStyle/>
                    <a:p>
                      <a:r>
                        <a:rPr lang="en-US" dirty="0" smtClean="0"/>
                        <a:t>6.</a:t>
                      </a:r>
                      <a:endParaRPr lang="en-US" dirty="0"/>
                    </a:p>
                  </a:txBody>
                  <a:tcPr/>
                </a:tc>
                <a:tc>
                  <a:txBody>
                    <a:bodyPr/>
                    <a:lstStyle/>
                    <a:p>
                      <a:r>
                        <a:rPr lang="en-US" dirty="0" err="1" smtClean="0"/>
                        <a:t>Mrs.Pandikumari</a:t>
                      </a:r>
                      <a:endParaRPr lang="en-US" dirty="0"/>
                    </a:p>
                  </a:txBody>
                  <a:tcPr/>
                </a:tc>
                <a:tc>
                  <a:txBody>
                    <a:bodyPr/>
                    <a:lstStyle/>
                    <a:p>
                      <a:r>
                        <a:rPr lang="en-US" dirty="0" smtClean="0"/>
                        <a:t>MECH</a:t>
                      </a:r>
                      <a:endParaRPr lang="en-US" dirty="0"/>
                    </a:p>
                  </a:txBody>
                  <a:tcPr/>
                </a:tc>
              </a:tr>
            </a:tbl>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smtClean="0"/>
              <a:t>Discipline</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525892486"/>
              </p:ext>
            </p:extLst>
          </p:nvPr>
        </p:nvGraphicFramePr>
        <p:xfrm>
          <a:off x="0" y="1219198"/>
          <a:ext cx="8077199" cy="7972407"/>
        </p:xfrm>
        <a:graphic>
          <a:graphicData uri="http://schemas.openxmlformats.org/drawingml/2006/table">
            <a:tbl>
              <a:tblPr firstRow="1" bandRow="1">
                <a:tableStyleId>{7DF18680-E054-41AD-8BC1-D1AEF772440D}</a:tableStyleId>
              </a:tblPr>
              <a:tblGrid>
                <a:gridCol w="745692"/>
                <a:gridCol w="991471"/>
                <a:gridCol w="1775945"/>
                <a:gridCol w="1775945"/>
                <a:gridCol w="2788146"/>
              </a:tblGrid>
              <a:tr h="1022967">
                <a:tc>
                  <a:txBody>
                    <a:bodyPr/>
                    <a:lstStyle/>
                    <a:p>
                      <a:r>
                        <a:rPr lang="en-US" dirty="0" err="1" smtClean="0"/>
                        <a:t>S.No</a:t>
                      </a:r>
                      <a:r>
                        <a:rPr lang="en-US" dirty="0" smtClean="0"/>
                        <a:t>.</a:t>
                      </a:r>
                      <a:endParaRPr lang="en-US" dirty="0"/>
                    </a:p>
                  </a:txBody>
                  <a:tcPr/>
                </a:tc>
                <a:tc>
                  <a:txBody>
                    <a:bodyPr/>
                    <a:lstStyle/>
                    <a:p>
                      <a:r>
                        <a:rPr lang="en-US" dirty="0" smtClean="0"/>
                        <a:t>SPR</a:t>
                      </a:r>
                      <a:r>
                        <a:rPr lang="en-US" baseline="0" dirty="0" smtClean="0"/>
                        <a:t> No.</a:t>
                      </a:r>
                      <a:endParaRPr lang="en-US" dirty="0"/>
                    </a:p>
                  </a:txBody>
                  <a:tcPr/>
                </a:tc>
                <a:tc>
                  <a:txBody>
                    <a:bodyPr/>
                    <a:lstStyle/>
                    <a:p>
                      <a:r>
                        <a:rPr lang="en-US" dirty="0" smtClean="0"/>
                        <a:t>Name</a:t>
                      </a:r>
                      <a:r>
                        <a:rPr lang="en-US" baseline="0" dirty="0" smtClean="0"/>
                        <a:t> of the Students</a:t>
                      </a:r>
                      <a:endParaRPr lang="en-US" dirty="0"/>
                    </a:p>
                  </a:txBody>
                  <a:tcPr/>
                </a:tc>
                <a:tc>
                  <a:txBody>
                    <a:bodyPr/>
                    <a:lstStyle/>
                    <a:p>
                      <a:r>
                        <a:rPr lang="en-US" dirty="0" smtClean="0"/>
                        <a:t>Before Counselling</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After Counselling</a:t>
                      </a:r>
                      <a:endParaRPr lang="en-US" dirty="0" smtClean="0"/>
                    </a:p>
                    <a:p>
                      <a:endParaRPr lang="en-US" dirty="0"/>
                    </a:p>
                  </a:txBody>
                  <a:tcPr/>
                </a:tc>
              </a:tr>
              <a:tr h="842891">
                <a:tc>
                  <a:txBody>
                    <a:bodyPr/>
                    <a:lstStyle/>
                    <a:p>
                      <a:r>
                        <a:rPr lang="en-US" dirty="0" smtClean="0"/>
                        <a:t>1.</a:t>
                      </a:r>
                      <a:endParaRPr lang="en-US" dirty="0"/>
                    </a:p>
                  </a:txBody>
                  <a:tcPr/>
                </a:tc>
                <a:tc>
                  <a:txBody>
                    <a:bodyPr/>
                    <a:lstStyle/>
                    <a:p>
                      <a:r>
                        <a:rPr lang="en-US" dirty="0" smtClean="0"/>
                        <a:t>3150</a:t>
                      </a:r>
                      <a:endParaRPr lang="en-US" dirty="0"/>
                    </a:p>
                  </a:txBody>
                  <a:tcPr/>
                </a:tc>
                <a:tc>
                  <a:txBody>
                    <a:bodyPr/>
                    <a:lstStyle/>
                    <a:p>
                      <a:r>
                        <a:rPr kumimoji="0" lang="en-US" sz="1800" kern="1200" dirty="0" smtClean="0">
                          <a:solidFill>
                            <a:schemeClr val="dk1"/>
                          </a:solidFill>
                          <a:effectLst/>
                          <a:latin typeface="+mn-lt"/>
                          <a:ea typeface="+mn-ea"/>
                          <a:cs typeface="+mn-cs"/>
                        </a:rPr>
                        <a:t>SHAMTIHA SHARON</a:t>
                      </a:r>
                      <a:endParaRPr lang="en-US" dirty="0"/>
                    </a:p>
                  </a:txBody>
                  <a:tcPr/>
                </a:tc>
                <a:tc>
                  <a:txBody>
                    <a:bodyPr/>
                    <a:lstStyle/>
                    <a:p>
                      <a:r>
                        <a:rPr kumimoji="0" lang="en-US" sz="1800" kern="1200" dirty="0" smtClean="0">
                          <a:solidFill>
                            <a:schemeClr val="dk1"/>
                          </a:solidFill>
                          <a:effectLst/>
                          <a:latin typeface="+mn-lt"/>
                          <a:ea typeface="+mn-ea"/>
                          <a:cs typeface="+mn-cs"/>
                        </a:rPr>
                        <a:t>REDUCED ACADEMICS  PERFORMANCE DUE TO SOME PERSONAL PROBLEMS </a:t>
                      </a:r>
                      <a:endParaRPr lang="en-US" dirty="0"/>
                    </a:p>
                  </a:txBody>
                  <a:tcPr/>
                </a:tc>
                <a:tc>
                  <a:txBody>
                    <a:bodyPr/>
                    <a:lstStyle/>
                    <a:p>
                      <a:r>
                        <a:rPr lang="en-US" dirty="0" smtClean="0"/>
                        <a:t>SHE</a:t>
                      </a:r>
                      <a:r>
                        <a:rPr lang="en-US" baseline="0" dirty="0" smtClean="0"/>
                        <a:t> IS THIRD STAR IN  III YEAR</a:t>
                      </a:r>
                      <a:endParaRPr lang="en-US" dirty="0"/>
                    </a:p>
                  </a:txBody>
                  <a:tcPr/>
                </a:tc>
              </a:tr>
              <a:tr h="842891">
                <a:tc>
                  <a:txBody>
                    <a:bodyPr/>
                    <a:lstStyle/>
                    <a:p>
                      <a:r>
                        <a:rPr lang="en-US" dirty="0" smtClean="0"/>
                        <a:t>2.</a:t>
                      </a:r>
                      <a:endParaRPr lang="en-US" dirty="0"/>
                    </a:p>
                  </a:txBody>
                  <a:tcPr/>
                </a:tc>
                <a:tc>
                  <a:txBody>
                    <a:bodyPr/>
                    <a:lstStyle/>
                    <a:p>
                      <a:r>
                        <a:rPr lang="en-US" dirty="0" smtClean="0"/>
                        <a:t>3667</a:t>
                      </a:r>
                      <a:endParaRPr lang="en-US" dirty="0"/>
                    </a:p>
                  </a:txBody>
                  <a:tcPr/>
                </a:tc>
                <a:tc>
                  <a:txBody>
                    <a:bodyPr/>
                    <a:lstStyle/>
                    <a:p>
                      <a:r>
                        <a:rPr kumimoji="0" lang="en-US" sz="1800" kern="1200" dirty="0" smtClean="0">
                          <a:solidFill>
                            <a:schemeClr val="dk1"/>
                          </a:solidFill>
                          <a:effectLst/>
                          <a:latin typeface="+mn-lt"/>
                          <a:ea typeface="+mn-ea"/>
                          <a:cs typeface="+mn-cs"/>
                        </a:rPr>
                        <a:t>KANMANI</a:t>
                      </a:r>
                      <a:endParaRPr lang="en-US" dirty="0"/>
                    </a:p>
                  </a:txBody>
                  <a:tcPr/>
                </a:tc>
                <a:tc>
                  <a:txBody>
                    <a:bodyPr/>
                    <a:lstStyle/>
                    <a:p>
                      <a:r>
                        <a:rPr kumimoji="0" lang="en-US" sz="1800" kern="1200" dirty="0" smtClean="0">
                          <a:solidFill>
                            <a:schemeClr val="dk1"/>
                          </a:solidFill>
                          <a:effectLst/>
                          <a:latin typeface="+mn-lt"/>
                          <a:ea typeface="+mn-ea"/>
                          <a:cs typeface="+mn-cs"/>
                        </a:rPr>
                        <a:t>REDUCED ACADEMIC PERFORMANCE DUE TO CHATTING IN WHATSAPP!. </a:t>
                      </a:r>
                      <a:endParaRPr lang="en-US" dirty="0"/>
                    </a:p>
                  </a:txBody>
                  <a:tcPr/>
                </a:tc>
                <a:tc>
                  <a:txBody>
                    <a:bodyPr/>
                    <a:lstStyle/>
                    <a:p>
                      <a:r>
                        <a:rPr kumimoji="0" lang="en-US" sz="1800" kern="1200" dirty="0" smtClean="0">
                          <a:solidFill>
                            <a:schemeClr val="dk1"/>
                          </a:solidFill>
                          <a:effectLst/>
                          <a:latin typeface="+mn-lt"/>
                          <a:ea typeface="+mn-ea"/>
                          <a:cs typeface="+mn-cs"/>
                        </a:rPr>
                        <a:t>DRASTICALLY IMPROVED. NOW HER ATTITUDE</a:t>
                      </a:r>
                      <a:r>
                        <a:rPr kumimoji="0" lang="en-US" sz="1800" kern="1200" baseline="0" dirty="0" smtClean="0">
                          <a:solidFill>
                            <a:schemeClr val="dk1"/>
                          </a:solidFill>
                          <a:effectLst/>
                          <a:latin typeface="+mn-lt"/>
                          <a:ea typeface="+mn-ea"/>
                          <a:cs typeface="+mn-cs"/>
                        </a:rPr>
                        <a:t> TOWARDS EDUCATION IS GOOD. </a:t>
                      </a:r>
                      <a:endParaRPr lang="en-US" dirty="0"/>
                    </a:p>
                  </a:txBody>
                  <a:tcPr/>
                </a:tc>
              </a:tr>
              <a:tr h="842891">
                <a:tc>
                  <a:txBody>
                    <a:bodyPr/>
                    <a:lstStyle/>
                    <a:p>
                      <a:r>
                        <a:rPr lang="en-US" dirty="0" smtClean="0"/>
                        <a:t>3.</a:t>
                      </a:r>
                      <a:endParaRPr lang="en-US" dirty="0"/>
                    </a:p>
                  </a:txBody>
                  <a:tcPr/>
                </a:tc>
                <a:tc>
                  <a:txBody>
                    <a:bodyPr/>
                    <a:lstStyle/>
                    <a:p>
                      <a:endParaRPr lang="en-US" dirty="0"/>
                    </a:p>
                  </a:txBody>
                  <a:tcPr/>
                </a:tc>
                <a:tc>
                  <a:txBody>
                    <a:bodyPr/>
                    <a:lstStyle/>
                    <a:p>
                      <a:r>
                        <a:rPr kumimoji="0" lang="en-US" sz="1800" kern="1200" dirty="0" smtClean="0">
                          <a:solidFill>
                            <a:schemeClr val="dk1"/>
                          </a:solidFill>
                          <a:effectLst/>
                          <a:latin typeface="+mn-lt"/>
                          <a:ea typeface="+mn-ea"/>
                          <a:cs typeface="+mn-cs"/>
                        </a:rPr>
                        <a:t>YAZHINI</a:t>
                      </a:r>
                      <a:endParaRPr lang="en-US" dirty="0"/>
                    </a:p>
                  </a:txBody>
                  <a:tcPr/>
                </a:tc>
                <a:tc>
                  <a:txBody>
                    <a:bodyPr/>
                    <a:lstStyle/>
                    <a:p>
                      <a:r>
                        <a:rPr lang="en-US" dirty="0" smtClean="0"/>
                        <a:t>ADDICTED TO SOCIAL</a:t>
                      </a:r>
                      <a:r>
                        <a:rPr lang="en-US" baseline="0" dirty="0" smtClean="0"/>
                        <a:t> NETWORK </a:t>
                      </a:r>
                      <a:endParaRPr lang="en-US" dirty="0"/>
                    </a:p>
                  </a:txBody>
                  <a:tcPr/>
                </a:tc>
                <a:tc>
                  <a:txBody>
                    <a:bodyPr/>
                    <a:lstStyle/>
                    <a:p>
                      <a:r>
                        <a:rPr kumimoji="0" lang="en-US" sz="1800" kern="1200" dirty="0" smtClean="0">
                          <a:solidFill>
                            <a:schemeClr val="dk1"/>
                          </a:solidFill>
                          <a:effectLst/>
                          <a:latin typeface="+mn-lt"/>
                          <a:ea typeface="+mn-ea"/>
                          <a:cs typeface="+mn-cs"/>
                        </a:rPr>
                        <a:t>COUNSELING;</a:t>
                      </a:r>
                    </a:p>
                    <a:p>
                      <a:r>
                        <a:rPr kumimoji="0" lang="en-US" sz="1800" kern="1200" dirty="0" smtClean="0">
                          <a:solidFill>
                            <a:schemeClr val="dk1"/>
                          </a:solidFill>
                          <a:effectLst/>
                          <a:latin typeface="+mn-lt"/>
                          <a:ea typeface="+mn-ea"/>
                          <a:cs typeface="+mn-cs"/>
                        </a:rPr>
                        <a:t>DIVERTED HER CONCENTRATION FROM SOCIAL NETWORK AND CREATED INTEREST</a:t>
                      </a:r>
                      <a:r>
                        <a:rPr kumimoji="0" lang="en-US" sz="1800" kern="1200" baseline="0" dirty="0" smtClean="0">
                          <a:solidFill>
                            <a:schemeClr val="dk1"/>
                          </a:solidFill>
                          <a:effectLst/>
                          <a:latin typeface="+mn-lt"/>
                          <a:ea typeface="+mn-ea"/>
                          <a:cs typeface="+mn-cs"/>
                        </a:rPr>
                        <a:t> IN VIDEOS AND</a:t>
                      </a:r>
                      <a:r>
                        <a:rPr kumimoji="0" lang="en-US" sz="1800" kern="1200" dirty="0" smtClean="0">
                          <a:solidFill>
                            <a:schemeClr val="dk1"/>
                          </a:solidFill>
                          <a:effectLst/>
                          <a:latin typeface="+mn-lt"/>
                          <a:ea typeface="+mn-ea"/>
                          <a:cs typeface="+mn-cs"/>
                        </a:rPr>
                        <a:t> ANIMATION POSTED ON MOODLE</a:t>
                      </a:r>
                      <a:endParaRPr lang="en-US" dirty="0"/>
                    </a:p>
                  </a:txBody>
                  <a:tcPr/>
                </a:tc>
              </a:tr>
              <a:tr h="842891">
                <a:tc>
                  <a:txBody>
                    <a:bodyPr/>
                    <a:lstStyle/>
                    <a:p>
                      <a:r>
                        <a:rPr lang="en-US" dirty="0" smtClean="0"/>
                        <a:t>4.</a:t>
                      </a:r>
                      <a:endParaRPr lang="en-US" dirty="0"/>
                    </a:p>
                  </a:txBody>
                  <a:tcPr/>
                </a:tc>
                <a:tc>
                  <a:txBody>
                    <a:bodyPr/>
                    <a:lstStyle/>
                    <a:p>
                      <a:r>
                        <a:rPr lang="en-US" dirty="0" smtClean="0"/>
                        <a:t>3739</a:t>
                      </a:r>
                      <a:endParaRPr lang="en-US" dirty="0"/>
                    </a:p>
                  </a:txBody>
                  <a:tcPr/>
                </a:tc>
                <a:tc>
                  <a:txBody>
                    <a:bodyPr/>
                    <a:lstStyle/>
                    <a:p>
                      <a:r>
                        <a:rPr lang="en-US" dirty="0" smtClean="0"/>
                        <a:t>DEEPAN PRASANTH</a:t>
                      </a:r>
                      <a:endParaRPr lang="en-US" dirty="0"/>
                    </a:p>
                  </a:txBody>
                  <a:tcPr/>
                </a:tc>
                <a:tc>
                  <a:txBody>
                    <a:bodyPr/>
                    <a:lstStyle/>
                    <a:p>
                      <a:endParaRPr lang="en-US" dirty="0"/>
                    </a:p>
                  </a:txBody>
                  <a:tcPr/>
                </a:tc>
                <a:tc>
                  <a:txBody>
                    <a:bodyPr/>
                    <a:lstStyle/>
                    <a:p>
                      <a:r>
                        <a:rPr lang="en-US" dirty="0" smtClean="0"/>
                        <a:t>HE HAD WRONG FRIENDS,</a:t>
                      </a:r>
                      <a:r>
                        <a:rPr lang="en-US" baseline="0" dirty="0" smtClean="0"/>
                        <a:t> NOW HE HAS CHANGED  HIS ATTITUDE AND STARTED PROGRESSING BETTER.</a:t>
                      </a:r>
                      <a:endParaRPr lang="en-US" dirty="0"/>
                    </a:p>
                  </a:txBody>
                  <a:tcPr/>
                </a:tc>
              </a:tr>
            </a:tbl>
          </a:graphicData>
        </a:graphic>
      </p:graphicFrame>
    </p:spTree>
    <p:extLst>
      <p:ext uri="{BB962C8B-B14F-4D97-AF65-F5344CB8AC3E}">
        <p14:creationId xmlns:p14="http://schemas.microsoft.com/office/powerpoint/2010/main" val="22424561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endParaRPr lang="en-US"/>
          </a:p>
        </p:txBody>
      </p:sp>
      <p:sp>
        <p:nvSpPr>
          <p:cNvPr id="5" name="Title 4"/>
          <p:cNvSpPr>
            <a:spLocks noGrp="1"/>
          </p:cNvSpPr>
          <p:nvPr>
            <p:ph type="ctrTitle"/>
          </p:nvPr>
        </p:nvSpPr>
        <p:spPr/>
        <p:txBody>
          <a:bodyPr/>
          <a:lstStyle/>
          <a:p>
            <a:r>
              <a:rPr lang="en-US" dirty="0" smtClean="0"/>
              <a:t>Department of aero</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smtClean="0"/>
              <a:t>Academic Performance Analysis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67073940"/>
              </p:ext>
            </p:extLst>
          </p:nvPr>
        </p:nvGraphicFramePr>
        <p:xfrm>
          <a:off x="0" y="1719262"/>
          <a:ext cx="8077200" cy="5138738"/>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1796297" y="2770440"/>
              <a:ext cx="677160" cy="563760"/>
            </p14:xfrm>
          </p:contentPart>
        </mc:Choice>
        <mc:Fallback xmlns="">
          <p:pic>
            <p:nvPicPr>
              <p:cNvPr id="6" name="Ink 5"/>
              <p:cNvPicPr/>
              <p:nvPr/>
            </p:nvPicPr>
            <p:blipFill>
              <a:blip r:embed="rId4" cstate="print"/>
              <a:stretch>
                <a:fillRect/>
              </a:stretch>
            </p:blipFill>
            <p:spPr>
              <a:xfrm>
                <a:off x="1787657" y="2761800"/>
                <a:ext cx="696960" cy="583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p14:cNvContentPartPr/>
              <p14:nvPr/>
            </p14:nvContentPartPr>
            <p14:xfrm>
              <a:off x="4166897" y="3263640"/>
              <a:ext cx="360" cy="360"/>
            </p14:xfrm>
          </p:contentPart>
        </mc:Choice>
        <mc:Fallback xmlns="">
          <p:pic>
            <p:nvPicPr>
              <p:cNvPr id="8" name="Ink 7"/>
              <p:cNvPicPr/>
              <p:nvPr/>
            </p:nvPicPr>
            <p:blipFill>
              <a:blip r:embed="rId6" cstate="print"/>
              <a:stretch>
                <a:fillRect/>
              </a:stretch>
            </p:blipFill>
            <p:spPr>
              <a:xfrm>
                <a:off x="4162937" y="3259680"/>
                <a:ext cx="8280" cy="8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p14:cNvContentPartPr/>
              <p14:nvPr/>
            </p14:nvContentPartPr>
            <p14:xfrm>
              <a:off x="3916697" y="3816960"/>
              <a:ext cx="360" cy="2160"/>
            </p14:xfrm>
          </p:contentPart>
        </mc:Choice>
        <mc:Fallback xmlns="">
          <p:pic>
            <p:nvPicPr>
              <p:cNvPr id="9" name="Ink 8"/>
              <p:cNvPicPr/>
              <p:nvPr/>
            </p:nvPicPr>
            <p:blipFill>
              <a:blip r:embed="rId8" cstate="print"/>
              <a:stretch>
                <a:fillRect/>
              </a:stretch>
            </p:blipFill>
            <p:spPr>
              <a:xfrm>
                <a:off x="3906977" y="3807240"/>
                <a:ext cx="19800" cy="21240"/>
              </a:xfrm>
              <a:prstGeom prst="rect">
                <a:avLst/>
              </a:prstGeom>
            </p:spPr>
          </p:pic>
        </mc:Fallback>
      </mc:AlternateContent>
    </p:spTree>
    <p:extLst>
      <p:ext uri="{BB962C8B-B14F-4D97-AF65-F5344CB8AC3E}">
        <p14:creationId xmlns:p14="http://schemas.microsoft.com/office/powerpoint/2010/main" val="33177800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smtClean="0"/>
              <a:t>Performance Analysis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58183755"/>
              </p:ext>
            </p:extLst>
          </p:nvPr>
        </p:nvGraphicFramePr>
        <p:xfrm>
          <a:off x="0" y="1219200"/>
          <a:ext cx="8305800" cy="5638803"/>
        </p:xfrm>
        <a:graphic>
          <a:graphicData uri="http://schemas.openxmlformats.org/drawingml/2006/table">
            <a:tbl>
              <a:tblPr firstRow="1" bandRow="1">
                <a:tableStyleId>{7DF18680-E054-41AD-8BC1-D1AEF772440D}</a:tableStyleId>
              </a:tblPr>
              <a:tblGrid>
                <a:gridCol w="776362"/>
                <a:gridCol w="1032250"/>
                <a:gridCol w="2229988"/>
                <a:gridCol w="2438400"/>
                <a:gridCol w="1828800"/>
              </a:tblGrid>
              <a:tr h="1631151">
                <a:tc>
                  <a:txBody>
                    <a:bodyPr/>
                    <a:lstStyle/>
                    <a:p>
                      <a:r>
                        <a:rPr lang="en-US" dirty="0" err="1" smtClean="0"/>
                        <a:t>S.No</a:t>
                      </a:r>
                      <a:r>
                        <a:rPr lang="en-US" dirty="0" smtClean="0"/>
                        <a:t>.</a:t>
                      </a:r>
                      <a:endParaRPr lang="en-US" dirty="0"/>
                    </a:p>
                  </a:txBody>
                  <a:tcPr/>
                </a:tc>
                <a:tc>
                  <a:txBody>
                    <a:bodyPr/>
                    <a:lstStyle/>
                    <a:p>
                      <a:r>
                        <a:rPr lang="en-US" dirty="0" smtClean="0"/>
                        <a:t>SPR</a:t>
                      </a:r>
                      <a:r>
                        <a:rPr lang="en-US" baseline="0" dirty="0" smtClean="0"/>
                        <a:t> No.</a:t>
                      </a:r>
                      <a:endParaRPr lang="en-US" dirty="0"/>
                    </a:p>
                  </a:txBody>
                  <a:tcPr/>
                </a:tc>
                <a:tc>
                  <a:txBody>
                    <a:bodyPr/>
                    <a:lstStyle/>
                    <a:p>
                      <a:r>
                        <a:rPr lang="en-US" dirty="0" smtClean="0"/>
                        <a:t>Name</a:t>
                      </a:r>
                      <a:r>
                        <a:rPr lang="en-US" baseline="0" dirty="0" smtClean="0"/>
                        <a:t> of the Students</a:t>
                      </a:r>
                      <a:endParaRPr lang="en-US" dirty="0"/>
                    </a:p>
                  </a:txBody>
                  <a:tcPr/>
                </a:tc>
                <a:tc>
                  <a:txBody>
                    <a:bodyPr/>
                    <a:lstStyle/>
                    <a:p>
                      <a:r>
                        <a:rPr lang="en-US" dirty="0" smtClean="0"/>
                        <a:t>Percentage before Counseling</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Percentage after Counseling</a:t>
                      </a:r>
                    </a:p>
                    <a:p>
                      <a:endParaRPr lang="en-US" dirty="0"/>
                    </a:p>
                  </a:txBody>
                  <a:tcPr/>
                </a:tc>
              </a:tr>
              <a:tr h="920417">
                <a:tc>
                  <a:txBody>
                    <a:bodyPr/>
                    <a:lstStyle/>
                    <a:p>
                      <a:r>
                        <a:rPr lang="en-US" dirty="0" smtClean="0"/>
                        <a:t>1.</a:t>
                      </a:r>
                      <a:endParaRPr lang="en-US" dirty="0"/>
                    </a:p>
                  </a:txBody>
                  <a:tcPr/>
                </a:tc>
                <a:tc>
                  <a:txBody>
                    <a:bodyPr/>
                    <a:lstStyle/>
                    <a:p>
                      <a:r>
                        <a:rPr lang="en-US" dirty="0" smtClean="0"/>
                        <a:t>2905</a:t>
                      </a:r>
                      <a:endParaRPr lang="en-US" dirty="0"/>
                    </a:p>
                  </a:txBody>
                  <a:tcPr/>
                </a:tc>
                <a:tc>
                  <a:txBody>
                    <a:bodyPr/>
                    <a:lstStyle/>
                    <a:p>
                      <a:r>
                        <a:rPr lang="en-US" dirty="0" err="1" smtClean="0"/>
                        <a:t>Sarath</a:t>
                      </a:r>
                      <a:r>
                        <a:rPr lang="en-US" dirty="0" smtClean="0"/>
                        <a:t> Kumar</a:t>
                      </a:r>
                      <a:endParaRPr lang="en-US" dirty="0"/>
                    </a:p>
                  </a:txBody>
                  <a:tcPr/>
                </a:tc>
                <a:tc>
                  <a:txBody>
                    <a:bodyPr/>
                    <a:lstStyle/>
                    <a:p>
                      <a:r>
                        <a:rPr lang="en-US" dirty="0" smtClean="0"/>
                        <a:t>Appeared</a:t>
                      </a:r>
                      <a:r>
                        <a:rPr lang="en-US" baseline="0" dirty="0" smtClean="0"/>
                        <a:t> 7 papers</a:t>
                      </a:r>
                      <a:endParaRPr lang="en-US" dirty="0"/>
                    </a:p>
                  </a:txBody>
                  <a:tcPr/>
                </a:tc>
                <a:tc>
                  <a:txBody>
                    <a:bodyPr/>
                    <a:lstStyle/>
                    <a:p>
                      <a:r>
                        <a:rPr lang="en-US" dirty="0" smtClean="0"/>
                        <a:t>All Cleared </a:t>
                      </a:r>
                      <a:endParaRPr lang="en-US" dirty="0"/>
                    </a:p>
                  </a:txBody>
                  <a:tcPr/>
                </a:tc>
              </a:tr>
              <a:tr h="778676">
                <a:tc>
                  <a:txBody>
                    <a:bodyPr/>
                    <a:lstStyle/>
                    <a:p>
                      <a:r>
                        <a:rPr lang="en-US" dirty="0" smtClean="0"/>
                        <a:t>2.</a:t>
                      </a:r>
                      <a:endParaRPr lang="en-US" dirty="0"/>
                    </a:p>
                  </a:txBody>
                  <a:tcPr/>
                </a:tc>
                <a:tc>
                  <a:txBody>
                    <a:bodyPr/>
                    <a:lstStyle/>
                    <a:p>
                      <a:r>
                        <a:rPr lang="en-US" dirty="0" smtClean="0"/>
                        <a:t>2921</a:t>
                      </a:r>
                      <a:endParaRPr lang="en-US" dirty="0"/>
                    </a:p>
                  </a:txBody>
                  <a:tcPr/>
                </a:tc>
                <a:tc>
                  <a:txBody>
                    <a:bodyPr/>
                    <a:lstStyle/>
                    <a:p>
                      <a:r>
                        <a:rPr lang="en-US" dirty="0" err="1" smtClean="0"/>
                        <a:t>Sanath</a:t>
                      </a:r>
                      <a:r>
                        <a:rPr lang="en-US" dirty="0" smtClean="0"/>
                        <a:t> Kumar</a:t>
                      </a:r>
                      <a:endParaRPr lang="en-US" dirty="0"/>
                    </a:p>
                  </a:txBody>
                  <a:tcPr/>
                </a:tc>
                <a:tc>
                  <a:txBody>
                    <a:bodyPr/>
                    <a:lstStyle/>
                    <a:p>
                      <a:r>
                        <a:rPr lang="en-US" dirty="0" smtClean="0"/>
                        <a:t>Appeared</a:t>
                      </a:r>
                      <a:r>
                        <a:rPr lang="en-US" baseline="0" dirty="0" smtClean="0"/>
                        <a:t> 7 papers</a:t>
                      </a:r>
                      <a:endParaRPr lang="en-US" dirty="0"/>
                    </a:p>
                  </a:txBody>
                  <a:tcPr/>
                </a:tc>
                <a:tc>
                  <a:txBody>
                    <a:bodyPr/>
                    <a:lstStyle/>
                    <a:p>
                      <a:r>
                        <a:rPr lang="en-US" dirty="0" smtClean="0"/>
                        <a:t>All Cleared </a:t>
                      </a:r>
                      <a:endParaRPr lang="en-US" dirty="0"/>
                    </a:p>
                  </a:txBody>
                  <a:tcPr/>
                </a:tc>
              </a:tr>
              <a:tr h="778676">
                <a:tc>
                  <a:txBody>
                    <a:bodyPr/>
                    <a:lstStyle/>
                    <a:p>
                      <a:r>
                        <a:rPr lang="en-US" dirty="0" smtClean="0"/>
                        <a:t>3.</a:t>
                      </a:r>
                      <a:endParaRPr lang="en-US" dirty="0"/>
                    </a:p>
                  </a:txBody>
                  <a:tcPr/>
                </a:tc>
                <a:tc>
                  <a:txBody>
                    <a:bodyPr/>
                    <a:lstStyle/>
                    <a:p>
                      <a:r>
                        <a:rPr lang="en-US" dirty="0" smtClean="0"/>
                        <a:t>3920</a:t>
                      </a:r>
                      <a:endParaRPr lang="en-US" dirty="0"/>
                    </a:p>
                  </a:txBody>
                  <a:tcPr/>
                </a:tc>
                <a:tc>
                  <a:txBody>
                    <a:bodyPr/>
                    <a:lstStyle/>
                    <a:p>
                      <a:r>
                        <a:rPr lang="en-US" dirty="0" err="1" smtClean="0"/>
                        <a:t>Priyanka</a:t>
                      </a:r>
                      <a:endParaRPr lang="en-US" dirty="0"/>
                    </a:p>
                  </a:txBody>
                  <a:tcPr/>
                </a:tc>
                <a:tc>
                  <a:txBody>
                    <a:bodyPr/>
                    <a:lstStyle/>
                    <a:p>
                      <a:r>
                        <a:rPr lang="en-US" dirty="0" smtClean="0"/>
                        <a:t>Appeared</a:t>
                      </a:r>
                      <a:r>
                        <a:rPr lang="en-US" baseline="0" dirty="0" smtClean="0"/>
                        <a:t> 7 papers</a:t>
                      </a:r>
                      <a:endParaRPr lang="en-US" dirty="0"/>
                    </a:p>
                  </a:txBody>
                  <a:tcPr/>
                </a:tc>
                <a:tc>
                  <a:txBody>
                    <a:bodyPr/>
                    <a:lstStyle/>
                    <a:p>
                      <a:r>
                        <a:rPr lang="en-US" dirty="0" smtClean="0"/>
                        <a:t>All Cleared </a:t>
                      </a:r>
                      <a:endParaRPr lang="en-US" dirty="0"/>
                    </a:p>
                  </a:txBody>
                  <a:tcPr/>
                </a:tc>
              </a:tr>
              <a:tr h="751207">
                <a:tc>
                  <a:txBody>
                    <a:bodyPr/>
                    <a:lstStyle/>
                    <a:p>
                      <a:r>
                        <a:rPr lang="en-US" dirty="0" smtClean="0"/>
                        <a:t>4.</a:t>
                      </a:r>
                      <a:endParaRPr lang="en-US" dirty="0"/>
                    </a:p>
                  </a:txBody>
                  <a:tcPr/>
                </a:tc>
                <a:tc>
                  <a:txBody>
                    <a:bodyPr/>
                    <a:lstStyle/>
                    <a:p>
                      <a:r>
                        <a:rPr lang="en-US" dirty="0" smtClean="0"/>
                        <a:t>2999</a:t>
                      </a:r>
                      <a:endParaRPr lang="en-US" dirty="0"/>
                    </a:p>
                  </a:txBody>
                  <a:tcPr/>
                </a:tc>
                <a:tc>
                  <a:txBody>
                    <a:bodyPr/>
                    <a:lstStyle/>
                    <a:p>
                      <a:r>
                        <a:rPr lang="en-US" dirty="0" err="1" smtClean="0"/>
                        <a:t>P.Durga</a:t>
                      </a:r>
                      <a:endParaRPr lang="en-US" dirty="0"/>
                    </a:p>
                  </a:txBody>
                  <a:tcPr/>
                </a:tc>
                <a:tc>
                  <a:txBody>
                    <a:bodyPr/>
                    <a:lstStyle/>
                    <a:p>
                      <a:r>
                        <a:rPr lang="en-US" dirty="0" smtClean="0"/>
                        <a:t>Appeared</a:t>
                      </a:r>
                      <a:r>
                        <a:rPr lang="en-US" baseline="0" dirty="0" smtClean="0"/>
                        <a:t> 10 papers</a:t>
                      </a:r>
                      <a:endParaRPr lang="en-US" dirty="0"/>
                    </a:p>
                  </a:txBody>
                  <a:tcPr/>
                </a:tc>
                <a:tc>
                  <a:txBody>
                    <a:bodyPr/>
                    <a:lstStyle/>
                    <a:p>
                      <a:r>
                        <a:rPr lang="en-US" dirty="0" smtClean="0"/>
                        <a:t>All Cleared </a:t>
                      </a:r>
                      <a:endParaRPr lang="en-US" dirty="0"/>
                    </a:p>
                  </a:txBody>
                  <a:tcPr/>
                </a:tc>
              </a:tr>
              <a:tr h="778676">
                <a:tc>
                  <a:txBody>
                    <a:bodyPr/>
                    <a:lstStyle/>
                    <a:p>
                      <a:r>
                        <a:rPr lang="en-US" dirty="0" smtClean="0"/>
                        <a:t>5.</a:t>
                      </a:r>
                      <a:endParaRPr lang="en-US" dirty="0"/>
                    </a:p>
                  </a:txBody>
                  <a:tcPr/>
                </a:tc>
                <a:tc>
                  <a:txBody>
                    <a:bodyPr/>
                    <a:lstStyle/>
                    <a:p>
                      <a:r>
                        <a:rPr lang="en-US" dirty="0" smtClean="0"/>
                        <a:t>2674</a:t>
                      </a:r>
                      <a:endParaRPr lang="en-US" dirty="0"/>
                    </a:p>
                  </a:txBody>
                  <a:tcPr/>
                </a:tc>
                <a:tc>
                  <a:txBody>
                    <a:bodyPr/>
                    <a:lstStyle/>
                    <a:p>
                      <a:r>
                        <a:rPr lang="en-US" dirty="0" err="1" smtClean="0"/>
                        <a:t>Vairavan</a:t>
                      </a:r>
                      <a:endParaRPr lang="en-US" dirty="0"/>
                    </a:p>
                  </a:txBody>
                  <a:tcPr/>
                </a:tc>
                <a:tc>
                  <a:txBody>
                    <a:bodyPr/>
                    <a:lstStyle/>
                    <a:p>
                      <a:r>
                        <a:rPr lang="en-US" dirty="0" smtClean="0"/>
                        <a:t>Appeared</a:t>
                      </a:r>
                      <a:r>
                        <a:rPr lang="en-US" baseline="0" dirty="0" smtClean="0"/>
                        <a:t> 11 papers</a:t>
                      </a:r>
                      <a:endParaRPr lang="en-US" dirty="0"/>
                    </a:p>
                  </a:txBody>
                  <a:tcPr/>
                </a:tc>
                <a:tc>
                  <a:txBody>
                    <a:bodyPr/>
                    <a:lstStyle/>
                    <a:p>
                      <a:r>
                        <a:rPr lang="en-US" dirty="0" smtClean="0"/>
                        <a:t>10 Cleared</a:t>
                      </a:r>
                      <a:endParaRPr lang="en-US" dirty="0"/>
                    </a:p>
                  </a:txBody>
                  <a:tcPr/>
                </a:tc>
              </a:tr>
            </a:tbl>
          </a:graphicData>
        </a:graphic>
      </p:graphicFrame>
    </p:spTree>
    <p:extLst>
      <p:ext uri="{BB962C8B-B14F-4D97-AF65-F5344CB8AC3E}">
        <p14:creationId xmlns:p14="http://schemas.microsoft.com/office/powerpoint/2010/main" val="18460406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r>
              <a:rPr lang="en-US" dirty="0" smtClean="0"/>
              <a:t>Participation of Co curricular &amp; Extra Curricular</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57580621"/>
              </p:ext>
            </p:extLst>
          </p:nvPr>
        </p:nvGraphicFramePr>
        <p:xfrm>
          <a:off x="0" y="1524000"/>
          <a:ext cx="8153400" cy="2757399"/>
        </p:xfrm>
        <a:graphic>
          <a:graphicData uri="http://schemas.openxmlformats.org/drawingml/2006/table">
            <a:tbl>
              <a:tblPr firstRow="1" bandRow="1">
                <a:tableStyleId>{7DF18680-E054-41AD-8BC1-D1AEF772440D}</a:tableStyleId>
              </a:tblPr>
              <a:tblGrid>
                <a:gridCol w="1077171"/>
                <a:gridCol w="1432205"/>
                <a:gridCol w="2748424"/>
                <a:gridCol w="2895600"/>
              </a:tblGrid>
              <a:tr h="690702">
                <a:tc>
                  <a:txBody>
                    <a:bodyPr/>
                    <a:lstStyle/>
                    <a:p>
                      <a:r>
                        <a:rPr lang="en-US" dirty="0" err="1" smtClean="0"/>
                        <a:t>S.No</a:t>
                      </a:r>
                      <a:r>
                        <a:rPr lang="en-US" dirty="0" smtClean="0"/>
                        <a:t>.</a:t>
                      </a:r>
                      <a:endParaRPr lang="en-US" dirty="0"/>
                    </a:p>
                  </a:txBody>
                  <a:tcPr/>
                </a:tc>
                <a:tc>
                  <a:txBody>
                    <a:bodyPr/>
                    <a:lstStyle/>
                    <a:p>
                      <a:r>
                        <a:rPr lang="en-US" dirty="0" smtClean="0"/>
                        <a:t>SPR</a:t>
                      </a:r>
                      <a:r>
                        <a:rPr lang="en-US" baseline="0" dirty="0" smtClean="0"/>
                        <a:t> No.</a:t>
                      </a:r>
                      <a:endParaRPr lang="en-US" dirty="0"/>
                    </a:p>
                  </a:txBody>
                  <a:tcPr/>
                </a:tc>
                <a:tc>
                  <a:txBody>
                    <a:bodyPr/>
                    <a:lstStyle/>
                    <a:p>
                      <a:r>
                        <a:rPr lang="en-US" dirty="0" smtClean="0"/>
                        <a:t>Name</a:t>
                      </a:r>
                      <a:r>
                        <a:rPr lang="en-US" baseline="0" dirty="0" smtClean="0"/>
                        <a:t> of the Students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Percentage after Counseling</a:t>
                      </a:r>
                    </a:p>
                    <a:p>
                      <a:endParaRPr lang="en-US" dirty="0"/>
                    </a:p>
                  </a:txBody>
                  <a:tcPr/>
                </a:tc>
              </a:tr>
              <a:tr h="529538">
                <a:tc>
                  <a:txBody>
                    <a:bodyPr/>
                    <a:lstStyle/>
                    <a:p>
                      <a:r>
                        <a:rPr lang="en-US" sz="2000" dirty="0" smtClean="0"/>
                        <a:t>1.</a:t>
                      </a:r>
                      <a:endParaRPr lang="en-US" sz="2000" dirty="0"/>
                    </a:p>
                  </a:txBody>
                  <a:tcPr/>
                </a:tc>
                <a:tc>
                  <a:txBody>
                    <a:bodyPr/>
                    <a:lstStyle/>
                    <a:p>
                      <a:r>
                        <a:rPr lang="en-US" sz="2000" dirty="0" smtClean="0"/>
                        <a:t>4540</a:t>
                      </a:r>
                      <a:endParaRPr lang="en-US" sz="2000" dirty="0"/>
                    </a:p>
                  </a:txBody>
                  <a:tcPr/>
                </a:tc>
                <a:tc>
                  <a:txBody>
                    <a:bodyPr/>
                    <a:lstStyle/>
                    <a:p>
                      <a:r>
                        <a:rPr lang="en-US" sz="2000" dirty="0" smtClean="0"/>
                        <a:t>Tamil </a:t>
                      </a:r>
                      <a:r>
                        <a:rPr lang="en-US" sz="2000" dirty="0" err="1" smtClean="0"/>
                        <a:t>Selvan</a:t>
                      </a:r>
                      <a:endParaRPr lang="en-US" sz="2000" dirty="0"/>
                    </a:p>
                  </a:txBody>
                  <a:tcPr/>
                </a:tc>
                <a:tc>
                  <a:txBody>
                    <a:bodyPr/>
                    <a:lstStyle/>
                    <a:p>
                      <a:r>
                        <a:rPr lang="en-US" sz="2000" dirty="0" smtClean="0"/>
                        <a:t>Joined in the Football team</a:t>
                      </a:r>
                      <a:endParaRPr lang="en-US" sz="2000" dirty="0">
                        <a:solidFill>
                          <a:schemeClr val="tx1"/>
                        </a:solidFill>
                      </a:endParaRPr>
                    </a:p>
                  </a:txBody>
                  <a:tcPr/>
                </a:tc>
              </a:tr>
              <a:tr h="1141959">
                <a:tc>
                  <a:txBody>
                    <a:bodyPr/>
                    <a:lstStyle/>
                    <a:p>
                      <a:r>
                        <a:rPr lang="en-US" sz="2000" dirty="0" smtClean="0"/>
                        <a:t>2.</a:t>
                      </a:r>
                      <a:endParaRPr lang="en-US" sz="2000" dirty="0"/>
                    </a:p>
                  </a:txBody>
                  <a:tcPr/>
                </a:tc>
                <a:tc>
                  <a:txBody>
                    <a:bodyPr/>
                    <a:lstStyle/>
                    <a:p>
                      <a:r>
                        <a:rPr lang="en-US" sz="2000" dirty="0" smtClean="0"/>
                        <a:t>2999</a:t>
                      </a:r>
                      <a:endParaRPr lang="en-US" sz="2000" dirty="0"/>
                    </a:p>
                  </a:txBody>
                  <a:tcPr/>
                </a:tc>
                <a:tc>
                  <a:txBody>
                    <a:bodyPr/>
                    <a:lstStyle/>
                    <a:p>
                      <a:r>
                        <a:rPr lang="en-US" sz="2000" dirty="0" err="1" smtClean="0"/>
                        <a:t>P.Durga</a:t>
                      </a:r>
                      <a:endParaRPr lang="en-US" sz="2000" dirty="0"/>
                    </a:p>
                  </a:txBody>
                  <a:tcPr/>
                </a:tc>
                <a:tc>
                  <a:txBody>
                    <a:bodyPr/>
                    <a:lstStyle/>
                    <a:p>
                      <a:r>
                        <a:rPr lang="en-US" sz="2000" dirty="0" smtClean="0"/>
                        <a:t>House</a:t>
                      </a:r>
                      <a:r>
                        <a:rPr lang="en-US" sz="2000" baseline="0" dirty="0" smtClean="0"/>
                        <a:t> Captain</a:t>
                      </a:r>
                      <a:endParaRPr lang="en-US" sz="2000" dirty="0">
                        <a:solidFill>
                          <a:schemeClr val="tx1"/>
                        </a:solidFill>
                      </a:endParaRPr>
                    </a:p>
                  </a:txBody>
                  <a:tcPr/>
                </a:tc>
              </a:tr>
            </a:tbl>
          </a:graphicData>
        </a:graphic>
      </p:graphicFrame>
    </p:spTree>
    <p:extLst>
      <p:ext uri="{BB962C8B-B14F-4D97-AF65-F5344CB8AC3E}">
        <p14:creationId xmlns:p14="http://schemas.microsoft.com/office/powerpoint/2010/main" val="23842831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Department of CIVIL </a:t>
            </a:r>
            <a:endParaRPr lang="en-US" dirty="0"/>
          </a:p>
        </p:txBody>
      </p:sp>
      <p:sp>
        <p:nvSpPr>
          <p:cNvPr id="3" name="Content Placeholder 2"/>
          <p:cNvSpPr>
            <a:spLocks noGrp="1"/>
          </p:cNvSpPr>
          <p:nvPr>
            <p:ph type="subTitle" idx="1"/>
          </p:nvPr>
        </p:nvSpPr>
        <p:spPr/>
        <p:txBody>
          <a:bodyPr/>
          <a:lstStyle/>
          <a:p>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Attendance Analysis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797989773"/>
              </p:ext>
            </p:extLst>
          </p:nvPr>
        </p:nvGraphicFramePr>
        <p:xfrm>
          <a:off x="152400" y="1600200"/>
          <a:ext cx="7772400" cy="1930400"/>
        </p:xfrm>
        <a:graphic>
          <a:graphicData uri="http://schemas.openxmlformats.org/drawingml/2006/table">
            <a:tbl>
              <a:tblPr firstRow="1" bandRow="1">
                <a:tableStyleId>{7DF18680-E054-41AD-8BC1-D1AEF772440D}</a:tableStyleId>
              </a:tblPr>
              <a:tblGrid>
                <a:gridCol w="736918"/>
                <a:gridCol w="979805"/>
                <a:gridCol w="2093277"/>
                <a:gridCol w="2133600"/>
                <a:gridCol w="1828800"/>
              </a:tblGrid>
              <a:tr h="370840">
                <a:tc>
                  <a:txBody>
                    <a:bodyPr/>
                    <a:lstStyle/>
                    <a:p>
                      <a:r>
                        <a:rPr lang="en-US" dirty="0" err="1" smtClean="0"/>
                        <a:t>S.No</a:t>
                      </a:r>
                      <a:r>
                        <a:rPr lang="en-US" dirty="0" smtClean="0"/>
                        <a:t>.</a:t>
                      </a:r>
                      <a:endParaRPr lang="en-US" dirty="0"/>
                    </a:p>
                  </a:txBody>
                  <a:tcPr/>
                </a:tc>
                <a:tc>
                  <a:txBody>
                    <a:bodyPr/>
                    <a:lstStyle/>
                    <a:p>
                      <a:r>
                        <a:rPr lang="en-US" dirty="0" smtClean="0"/>
                        <a:t>SPR</a:t>
                      </a:r>
                      <a:r>
                        <a:rPr lang="en-US" baseline="0" dirty="0" smtClean="0"/>
                        <a:t> No.</a:t>
                      </a:r>
                      <a:endParaRPr lang="en-US" dirty="0"/>
                    </a:p>
                  </a:txBody>
                  <a:tcPr/>
                </a:tc>
                <a:tc>
                  <a:txBody>
                    <a:bodyPr/>
                    <a:lstStyle/>
                    <a:p>
                      <a:r>
                        <a:rPr lang="en-US" dirty="0" smtClean="0"/>
                        <a:t>Name</a:t>
                      </a:r>
                      <a:r>
                        <a:rPr lang="en-US" baseline="0" dirty="0" smtClean="0"/>
                        <a:t> of the Students</a:t>
                      </a:r>
                      <a:endParaRPr lang="en-US" dirty="0"/>
                    </a:p>
                  </a:txBody>
                  <a:tcPr/>
                </a:tc>
                <a:tc>
                  <a:txBody>
                    <a:bodyPr/>
                    <a:lstStyle/>
                    <a:p>
                      <a:r>
                        <a:rPr lang="en-US" dirty="0" smtClean="0"/>
                        <a:t>Percentage before Counseling</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Percentage after Counseling</a:t>
                      </a:r>
                    </a:p>
                    <a:p>
                      <a:endParaRPr lang="en-US" dirty="0"/>
                    </a:p>
                  </a:txBody>
                  <a:tcPr/>
                </a:tc>
              </a:tr>
              <a:tr h="370840">
                <a:tc>
                  <a:txBody>
                    <a:bodyPr/>
                    <a:lstStyle/>
                    <a:p>
                      <a:r>
                        <a:rPr lang="en-US" dirty="0" smtClean="0"/>
                        <a:t>1.</a:t>
                      </a:r>
                      <a:endParaRPr lang="en-US" dirty="0"/>
                    </a:p>
                  </a:txBody>
                  <a:tcPr/>
                </a:tc>
                <a:tc>
                  <a:txBody>
                    <a:bodyPr/>
                    <a:lstStyle/>
                    <a:p>
                      <a:r>
                        <a:rPr lang="en-US" dirty="0" smtClean="0"/>
                        <a:t>3341</a:t>
                      </a:r>
                      <a:endParaRPr lang="en-US" dirty="0"/>
                    </a:p>
                  </a:txBody>
                  <a:tcPr/>
                </a:tc>
                <a:tc>
                  <a:txBody>
                    <a:bodyPr/>
                    <a:lstStyle/>
                    <a:p>
                      <a:r>
                        <a:rPr lang="en-US" dirty="0" err="1" smtClean="0"/>
                        <a:t>S.MadhanKumar</a:t>
                      </a:r>
                      <a:endParaRPr lang="en-US" dirty="0"/>
                    </a:p>
                  </a:txBody>
                  <a:tcPr/>
                </a:tc>
                <a:tc>
                  <a:txBody>
                    <a:bodyPr/>
                    <a:lstStyle/>
                    <a:p>
                      <a:r>
                        <a:rPr lang="en-US" dirty="0" smtClean="0"/>
                        <a:t>68.61 (III </a:t>
                      </a:r>
                      <a:r>
                        <a:rPr lang="en-US" dirty="0" err="1" smtClean="0"/>
                        <a:t>Sem</a:t>
                      </a:r>
                      <a:r>
                        <a:rPr lang="en-US" dirty="0" smtClean="0"/>
                        <a:t>)</a:t>
                      </a:r>
                      <a:endParaRPr lang="en-US" dirty="0"/>
                    </a:p>
                  </a:txBody>
                  <a:tcPr/>
                </a:tc>
                <a:tc>
                  <a:txBody>
                    <a:bodyPr/>
                    <a:lstStyle/>
                    <a:p>
                      <a:r>
                        <a:rPr lang="en-US" dirty="0" smtClean="0"/>
                        <a:t>93.5(IV </a:t>
                      </a:r>
                      <a:r>
                        <a:rPr lang="en-US" dirty="0" err="1" smtClean="0"/>
                        <a:t>Sem</a:t>
                      </a:r>
                      <a:r>
                        <a:rPr lang="en-US" dirty="0" smtClean="0"/>
                        <a:t>)</a:t>
                      </a:r>
                      <a:endParaRPr lang="en-US" dirty="0"/>
                    </a:p>
                  </a:txBody>
                  <a:tcPr/>
                </a:tc>
              </a:tr>
              <a:tr h="370840">
                <a:tc>
                  <a:txBody>
                    <a:bodyPr/>
                    <a:lstStyle/>
                    <a:p>
                      <a:r>
                        <a:rPr lang="en-US" dirty="0" smtClean="0"/>
                        <a:t>2.</a:t>
                      </a:r>
                      <a:endParaRPr lang="en-US" dirty="0"/>
                    </a:p>
                  </a:txBody>
                  <a:tcPr/>
                </a:tc>
                <a:tc>
                  <a:txBody>
                    <a:bodyPr/>
                    <a:lstStyle/>
                    <a:p>
                      <a:r>
                        <a:rPr lang="en-US" dirty="0" smtClean="0"/>
                        <a:t>2731</a:t>
                      </a:r>
                      <a:endParaRPr lang="en-US" dirty="0"/>
                    </a:p>
                  </a:txBody>
                  <a:tcPr/>
                </a:tc>
                <a:tc>
                  <a:txBody>
                    <a:bodyPr/>
                    <a:lstStyle/>
                    <a:p>
                      <a:r>
                        <a:rPr lang="en-US" dirty="0" err="1" smtClean="0"/>
                        <a:t>D.Raju</a:t>
                      </a:r>
                      <a:endParaRPr lang="en-US" dirty="0"/>
                    </a:p>
                  </a:txBody>
                  <a:tcPr/>
                </a:tc>
                <a:tc>
                  <a:txBody>
                    <a:bodyPr/>
                    <a:lstStyle/>
                    <a:p>
                      <a:r>
                        <a:rPr lang="en-US" dirty="0" smtClean="0"/>
                        <a:t>75(V </a:t>
                      </a:r>
                      <a:r>
                        <a:rPr lang="en-US" dirty="0" err="1" smtClean="0"/>
                        <a:t>Sem</a:t>
                      </a:r>
                      <a:r>
                        <a:rPr lang="en-US" dirty="0" smtClean="0"/>
                        <a:t>)</a:t>
                      </a:r>
                      <a:endParaRPr lang="en-US" dirty="0"/>
                    </a:p>
                  </a:txBody>
                  <a:tcPr/>
                </a:tc>
                <a:tc>
                  <a:txBody>
                    <a:bodyPr/>
                    <a:lstStyle/>
                    <a:p>
                      <a:r>
                        <a:rPr lang="en-US" dirty="0" smtClean="0"/>
                        <a:t>91(VI</a:t>
                      </a:r>
                      <a:r>
                        <a:rPr lang="en-US" baseline="0" dirty="0" smtClean="0"/>
                        <a:t> </a:t>
                      </a:r>
                      <a:r>
                        <a:rPr lang="en-US" baseline="0" dirty="0" err="1" smtClean="0"/>
                        <a:t>Sem</a:t>
                      </a:r>
                      <a:r>
                        <a:rPr lang="en-US" baseline="0" dirty="0" smtClean="0"/>
                        <a:t>)</a:t>
                      </a:r>
                      <a:endParaRPr lang="en-US" dirty="0"/>
                    </a:p>
                  </a:txBody>
                  <a:tcPr/>
                </a:tc>
              </a:tr>
            </a:tbl>
          </a:graphicData>
        </a:graphic>
      </p:graphicFrame>
    </p:spTree>
    <p:extLst>
      <p:ext uri="{BB962C8B-B14F-4D97-AF65-F5344CB8AC3E}">
        <p14:creationId xmlns:p14="http://schemas.microsoft.com/office/powerpoint/2010/main" val="12464795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smtClean="0"/>
              <a:t>Academic Performance Analysis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37840265"/>
              </p:ext>
            </p:extLst>
          </p:nvPr>
        </p:nvGraphicFramePr>
        <p:xfrm>
          <a:off x="0" y="1719262"/>
          <a:ext cx="8077200" cy="5138738"/>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1796297" y="2770440"/>
              <a:ext cx="677160" cy="563760"/>
            </p14:xfrm>
          </p:contentPart>
        </mc:Choice>
        <mc:Fallback xmlns="">
          <p:pic>
            <p:nvPicPr>
              <p:cNvPr id="6" name="Ink 5"/>
              <p:cNvPicPr/>
              <p:nvPr/>
            </p:nvPicPr>
            <p:blipFill>
              <a:blip r:embed="rId4" cstate="print"/>
              <a:stretch>
                <a:fillRect/>
              </a:stretch>
            </p:blipFill>
            <p:spPr>
              <a:xfrm>
                <a:off x="1787657" y="2761800"/>
                <a:ext cx="696960" cy="583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p14:cNvContentPartPr/>
              <p14:nvPr/>
            </p14:nvContentPartPr>
            <p14:xfrm>
              <a:off x="4166897" y="3263640"/>
              <a:ext cx="360" cy="360"/>
            </p14:xfrm>
          </p:contentPart>
        </mc:Choice>
        <mc:Fallback xmlns="">
          <p:pic>
            <p:nvPicPr>
              <p:cNvPr id="8" name="Ink 7"/>
              <p:cNvPicPr/>
              <p:nvPr/>
            </p:nvPicPr>
            <p:blipFill>
              <a:blip r:embed="rId6" cstate="print"/>
              <a:stretch>
                <a:fillRect/>
              </a:stretch>
            </p:blipFill>
            <p:spPr>
              <a:xfrm>
                <a:off x="4162937" y="3259680"/>
                <a:ext cx="8280" cy="8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p14:cNvContentPartPr/>
              <p14:nvPr/>
            </p14:nvContentPartPr>
            <p14:xfrm>
              <a:off x="3916697" y="3816960"/>
              <a:ext cx="360" cy="2160"/>
            </p14:xfrm>
          </p:contentPart>
        </mc:Choice>
        <mc:Fallback xmlns="">
          <p:pic>
            <p:nvPicPr>
              <p:cNvPr id="9" name="Ink 8"/>
              <p:cNvPicPr/>
              <p:nvPr/>
            </p:nvPicPr>
            <p:blipFill>
              <a:blip r:embed="rId8" cstate="print"/>
              <a:stretch>
                <a:fillRect/>
              </a:stretch>
            </p:blipFill>
            <p:spPr>
              <a:xfrm>
                <a:off x="3906977" y="3807240"/>
                <a:ext cx="19800" cy="21240"/>
              </a:xfrm>
              <a:prstGeom prst="rect">
                <a:avLst/>
              </a:prstGeom>
            </p:spPr>
          </p:pic>
        </mc:Fallback>
      </mc:AlternateContent>
    </p:spTree>
    <p:extLst>
      <p:ext uri="{BB962C8B-B14F-4D97-AF65-F5344CB8AC3E}">
        <p14:creationId xmlns:p14="http://schemas.microsoft.com/office/powerpoint/2010/main" val="40393940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8229600" cy="944562"/>
          </a:xfrm>
        </p:spPr>
        <p:txBody>
          <a:bodyPr/>
          <a:lstStyle/>
          <a:p>
            <a:r>
              <a:rPr lang="en-US" dirty="0" smtClean="0"/>
              <a:t>Academic Performance Analysis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606728158"/>
              </p:ext>
            </p:extLst>
          </p:nvPr>
        </p:nvGraphicFramePr>
        <p:xfrm>
          <a:off x="1" y="1219198"/>
          <a:ext cx="8077199" cy="2354200"/>
        </p:xfrm>
        <a:graphic>
          <a:graphicData uri="http://schemas.openxmlformats.org/drawingml/2006/table">
            <a:tbl>
              <a:tblPr firstRow="1" bandRow="1">
                <a:tableStyleId>{7DF18680-E054-41AD-8BC1-D1AEF772440D}</a:tableStyleId>
              </a:tblPr>
              <a:tblGrid>
                <a:gridCol w="696850"/>
                <a:gridCol w="926531"/>
                <a:gridCol w="1728018"/>
                <a:gridCol w="1846690"/>
                <a:gridCol w="2879110"/>
              </a:tblGrid>
              <a:tr h="1022967">
                <a:tc>
                  <a:txBody>
                    <a:bodyPr/>
                    <a:lstStyle/>
                    <a:p>
                      <a:r>
                        <a:rPr lang="en-US" dirty="0" err="1" smtClean="0"/>
                        <a:t>S.No</a:t>
                      </a:r>
                      <a:r>
                        <a:rPr lang="en-US" dirty="0" smtClean="0"/>
                        <a:t>.</a:t>
                      </a:r>
                      <a:endParaRPr lang="en-US" dirty="0"/>
                    </a:p>
                  </a:txBody>
                  <a:tcPr/>
                </a:tc>
                <a:tc>
                  <a:txBody>
                    <a:bodyPr/>
                    <a:lstStyle/>
                    <a:p>
                      <a:r>
                        <a:rPr lang="en-US" dirty="0" smtClean="0"/>
                        <a:t>SPR</a:t>
                      </a:r>
                      <a:r>
                        <a:rPr lang="en-US" baseline="0" dirty="0" smtClean="0"/>
                        <a:t> No.</a:t>
                      </a:r>
                      <a:endParaRPr lang="en-US" dirty="0"/>
                    </a:p>
                  </a:txBody>
                  <a:tcPr/>
                </a:tc>
                <a:tc>
                  <a:txBody>
                    <a:bodyPr/>
                    <a:lstStyle/>
                    <a:p>
                      <a:r>
                        <a:rPr lang="en-US" dirty="0" smtClean="0"/>
                        <a:t>Name</a:t>
                      </a:r>
                      <a:r>
                        <a:rPr lang="en-US" baseline="0" dirty="0" smtClean="0"/>
                        <a:t> of the Students</a:t>
                      </a:r>
                      <a:endParaRPr lang="en-US" dirty="0"/>
                    </a:p>
                  </a:txBody>
                  <a:tcPr/>
                </a:tc>
                <a:tc>
                  <a:txBody>
                    <a:bodyPr/>
                    <a:lstStyle/>
                    <a:p>
                      <a:r>
                        <a:rPr lang="en-US" dirty="0" smtClean="0"/>
                        <a:t>Performance before Counseling</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Performance after Counseling</a:t>
                      </a:r>
                    </a:p>
                    <a:p>
                      <a:endParaRPr lang="en-US" dirty="0"/>
                    </a:p>
                  </a:txBody>
                  <a:tcPr/>
                </a:tc>
              </a:tr>
              <a:tr h="842891">
                <a:tc>
                  <a:txBody>
                    <a:bodyPr/>
                    <a:lstStyle/>
                    <a:p>
                      <a:r>
                        <a:rPr lang="en-US" dirty="0" smtClean="0"/>
                        <a:t>1.</a:t>
                      </a:r>
                      <a:endParaRPr lang="en-US" dirty="0"/>
                    </a:p>
                  </a:txBody>
                  <a:tcPr/>
                </a:tc>
                <a:tc>
                  <a:txBody>
                    <a:bodyPr/>
                    <a:lstStyle/>
                    <a:p>
                      <a:r>
                        <a:rPr lang="en-US" dirty="0" smtClean="0"/>
                        <a:t>2829</a:t>
                      </a:r>
                      <a:endParaRPr lang="en-US" dirty="0"/>
                    </a:p>
                  </a:txBody>
                  <a:tcPr/>
                </a:tc>
                <a:tc>
                  <a:txBody>
                    <a:bodyPr/>
                    <a:lstStyle/>
                    <a:p>
                      <a:r>
                        <a:rPr lang="en-US" dirty="0" err="1" smtClean="0"/>
                        <a:t>Veera</a:t>
                      </a:r>
                      <a:r>
                        <a:rPr lang="en-US" dirty="0" smtClean="0"/>
                        <a:t> </a:t>
                      </a:r>
                      <a:r>
                        <a:rPr lang="en-US" dirty="0" err="1" smtClean="0"/>
                        <a:t>Muthu.B</a:t>
                      </a:r>
                      <a:endParaRPr lang="en-US" dirty="0"/>
                    </a:p>
                  </a:txBody>
                  <a:tcPr/>
                </a:tc>
                <a:tc>
                  <a:txBody>
                    <a:bodyPr/>
                    <a:lstStyle/>
                    <a:p>
                      <a:r>
                        <a:rPr lang="en-US" dirty="0" smtClean="0"/>
                        <a:t>Appeared 9</a:t>
                      </a:r>
                      <a:r>
                        <a:rPr lang="en-US" baseline="0" dirty="0" smtClean="0"/>
                        <a:t> </a:t>
                      </a:r>
                      <a:endParaRPr lang="en-US" dirty="0"/>
                    </a:p>
                  </a:txBody>
                  <a:tcPr/>
                </a:tc>
                <a:tc>
                  <a:txBody>
                    <a:bodyPr/>
                    <a:lstStyle/>
                    <a:p>
                      <a:r>
                        <a:rPr lang="en-US" baseline="0" dirty="0" smtClean="0"/>
                        <a:t>8 Cleared</a:t>
                      </a:r>
                      <a:endParaRPr lang="en-US" dirty="0"/>
                    </a:p>
                  </a:txBody>
                  <a:tcPr/>
                </a:tc>
              </a:tr>
              <a:tr h="488342">
                <a:tc>
                  <a:txBody>
                    <a:bodyPr/>
                    <a:lstStyle/>
                    <a:p>
                      <a:r>
                        <a:rPr lang="en-US" dirty="0" smtClean="0"/>
                        <a:t>2.</a:t>
                      </a:r>
                      <a:endParaRPr lang="en-US" dirty="0"/>
                    </a:p>
                  </a:txBody>
                  <a:tcPr/>
                </a:tc>
                <a:tc>
                  <a:txBody>
                    <a:bodyPr/>
                    <a:lstStyle/>
                    <a:p>
                      <a:r>
                        <a:rPr lang="en-US" dirty="0" smtClean="0"/>
                        <a:t>4007</a:t>
                      </a:r>
                      <a:endParaRPr lang="en-US" dirty="0"/>
                    </a:p>
                  </a:txBody>
                  <a:tcPr/>
                </a:tc>
                <a:tc>
                  <a:txBody>
                    <a:bodyPr/>
                    <a:lstStyle/>
                    <a:p>
                      <a:r>
                        <a:rPr lang="en-US" dirty="0" err="1" smtClean="0"/>
                        <a:t>Surya.M</a:t>
                      </a:r>
                      <a:endParaRPr lang="en-US" dirty="0"/>
                    </a:p>
                  </a:txBody>
                  <a:tcPr/>
                </a:tc>
                <a:tc>
                  <a:txBody>
                    <a:bodyPr/>
                    <a:lstStyle/>
                    <a:p>
                      <a:r>
                        <a:rPr lang="en-US" dirty="0" smtClean="0"/>
                        <a:t>Appeared 9</a:t>
                      </a:r>
                      <a:r>
                        <a:rPr lang="en-US" baseline="0" dirty="0" smtClean="0"/>
                        <a:t> </a:t>
                      </a:r>
                      <a:endParaRPr lang="en-US" dirty="0"/>
                    </a:p>
                  </a:txBody>
                  <a:tcPr/>
                </a:tc>
                <a:tc>
                  <a:txBody>
                    <a:bodyPr/>
                    <a:lstStyle/>
                    <a:p>
                      <a:r>
                        <a:rPr lang="en-US" baseline="0" dirty="0" smtClean="0"/>
                        <a:t>All Cleared</a:t>
                      </a:r>
                      <a:endParaRPr lang="en-US" dirty="0"/>
                    </a:p>
                  </a:txBody>
                  <a:tcPr/>
                </a:tc>
              </a:tr>
            </a:tbl>
          </a:graphicData>
        </a:graphic>
      </p:graphicFrame>
    </p:spTree>
    <p:extLst>
      <p:ext uri="{BB962C8B-B14F-4D97-AF65-F5344CB8AC3E}">
        <p14:creationId xmlns:p14="http://schemas.microsoft.com/office/powerpoint/2010/main" val="148326111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r>
              <a:rPr lang="en-US" dirty="0" smtClean="0"/>
              <a:t>Participation of Co curricular &amp; Extra Curricular</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000119885"/>
              </p:ext>
            </p:extLst>
          </p:nvPr>
        </p:nvGraphicFramePr>
        <p:xfrm>
          <a:off x="228600" y="1600200"/>
          <a:ext cx="7772400" cy="2271517"/>
        </p:xfrm>
        <a:graphic>
          <a:graphicData uri="http://schemas.openxmlformats.org/drawingml/2006/table">
            <a:tbl>
              <a:tblPr firstRow="1" bandRow="1">
                <a:tableStyleId>{7DF18680-E054-41AD-8BC1-D1AEF772440D}</a:tableStyleId>
              </a:tblPr>
              <a:tblGrid>
                <a:gridCol w="1077171"/>
                <a:gridCol w="1432205"/>
                <a:gridCol w="2291224"/>
                <a:gridCol w="2971800"/>
              </a:tblGrid>
              <a:tr h="987616">
                <a:tc>
                  <a:txBody>
                    <a:bodyPr/>
                    <a:lstStyle/>
                    <a:p>
                      <a:r>
                        <a:rPr lang="en-US" dirty="0" err="1" smtClean="0"/>
                        <a:t>S.No</a:t>
                      </a:r>
                      <a:r>
                        <a:rPr lang="en-US" dirty="0" smtClean="0"/>
                        <a:t>.</a:t>
                      </a:r>
                      <a:endParaRPr lang="en-US" dirty="0"/>
                    </a:p>
                  </a:txBody>
                  <a:tcPr/>
                </a:tc>
                <a:tc>
                  <a:txBody>
                    <a:bodyPr/>
                    <a:lstStyle/>
                    <a:p>
                      <a:r>
                        <a:rPr lang="en-US" dirty="0" smtClean="0"/>
                        <a:t>SPR</a:t>
                      </a:r>
                      <a:r>
                        <a:rPr lang="en-US" baseline="0" dirty="0" smtClean="0"/>
                        <a:t> No.</a:t>
                      </a:r>
                      <a:endParaRPr lang="en-US" dirty="0"/>
                    </a:p>
                  </a:txBody>
                  <a:tcPr/>
                </a:tc>
                <a:tc>
                  <a:txBody>
                    <a:bodyPr/>
                    <a:lstStyle/>
                    <a:p>
                      <a:r>
                        <a:rPr lang="en-US" dirty="0" smtClean="0"/>
                        <a:t>Name</a:t>
                      </a:r>
                      <a:r>
                        <a:rPr lang="en-US" baseline="0" dirty="0" smtClean="0"/>
                        <a:t> of the Students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Percentage after Counseling</a:t>
                      </a:r>
                    </a:p>
                    <a:p>
                      <a:endParaRPr lang="en-US" dirty="0"/>
                    </a:p>
                  </a:txBody>
                  <a:tcPr/>
                </a:tc>
              </a:tr>
              <a:tr h="1283901">
                <a:tc>
                  <a:txBody>
                    <a:bodyPr/>
                    <a:lstStyle/>
                    <a:p>
                      <a:r>
                        <a:rPr lang="en-US" sz="1800" b="0" dirty="0" smtClean="0"/>
                        <a:t>1.</a:t>
                      </a:r>
                      <a:endParaRPr lang="en-US" sz="1800" b="0" dirty="0"/>
                    </a:p>
                  </a:txBody>
                  <a:tcPr/>
                </a:tc>
                <a:tc>
                  <a:txBody>
                    <a:bodyPr/>
                    <a:lstStyle/>
                    <a:p>
                      <a:r>
                        <a:rPr lang="en-US" sz="1800" dirty="0" smtClean="0"/>
                        <a:t>4285</a:t>
                      </a:r>
                      <a:endParaRPr lang="en-US" sz="1800" dirty="0"/>
                    </a:p>
                  </a:txBody>
                  <a:tcPr/>
                </a:tc>
                <a:tc>
                  <a:txBody>
                    <a:bodyPr/>
                    <a:lstStyle/>
                    <a:p>
                      <a:r>
                        <a:rPr lang="en-US" sz="1800" dirty="0" err="1" smtClean="0"/>
                        <a:t>S.Chinna</a:t>
                      </a:r>
                      <a:r>
                        <a:rPr lang="en-US" sz="1800" dirty="0" smtClean="0"/>
                        <a:t> </a:t>
                      </a:r>
                      <a:r>
                        <a:rPr lang="en-US" sz="1800" dirty="0" err="1" smtClean="0"/>
                        <a:t>karuppan</a:t>
                      </a:r>
                      <a:endParaRPr lang="en-US" sz="1800" dirty="0"/>
                    </a:p>
                  </a:txBody>
                  <a:tcPr/>
                </a:tc>
                <a:tc>
                  <a:txBody>
                    <a:bodyPr/>
                    <a:lstStyle/>
                    <a:p>
                      <a:r>
                        <a:rPr lang="en-US" sz="1800" dirty="0" smtClean="0"/>
                        <a:t>He participating all extra curricular</a:t>
                      </a:r>
                      <a:r>
                        <a:rPr lang="en-US" sz="1800" baseline="0" dirty="0" smtClean="0"/>
                        <a:t> activity.</a:t>
                      </a:r>
                    </a:p>
                    <a:p>
                      <a:r>
                        <a:rPr lang="en-US" sz="1800" baseline="0" dirty="0" smtClean="0"/>
                        <a:t>He made </a:t>
                      </a:r>
                      <a:r>
                        <a:rPr lang="en-US" sz="1800" baseline="0" dirty="0" err="1" smtClean="0"/>
                        <a:t>amodel</a:t>
                      </a:r>
                      <a:r>
                        <a:rPr lang="en-US" sz="1800" baseline="0" dirty="0" smtClean="0"/>
                        <a:t> for symposium</a:t>
                      </a:r>
                      <a:endParaRPr lang="en-US" sz="1800" dirty="0">
                        <a:solidFill>
                          <a:schemeClr val="tx1"/>
                        </a:solidFill>
                      </a:endParaRPr>
                    </a:p>
                  </a:txBody>
                  <a:tcPr/>
                </a:tc>
              </a:tr>
            </a:tbl>
          </a:graphicData>
        </a:graphic>
      </p:graphicFrame>
    </p:spTree>
    <p:extLst>
      <p:ext uri="{BB962C8B-B14F-4D97-AF65-F5344CB8AC3E}">
        <p14:creationId xmlns:p14="http://schemas.microsoft.com/office/powerpoint/2010/main" val="2439593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746760"/>
          </a:xfrm>
        </p:spPr>
        <p:txBody>
          <a:bodyPr/>
          <a:lstStyle/>
          <a:p>
            <a:r>
              <a:rPr lang="en-US" dirty="0" smtClean="0"/>
              <a:t>Roles of our Faculty </a:t>
            </a:r>
            <a:endParaRPr lang="en-US" dirty="0"/>
          </a:p>
        </p:txBody>
      </p:sp>
      <p:sp>
        <p:nvSpPr>
          <p:cNvPr id="3" name="Content Placeholder 2"/>
          <p:cNvSpPr>
            <a:spLocks noGrp="1"/>
          </p:cNvSpPr>
          <p:nvPr>
            <p:ph idx="1"/>
          </p:nvPr>
        </p:nvSpPr>
        <p:spPr>
          <a:xfrm>
            <a:off x="457200" y="1066800"/>
            <a:ext cx="7239000" cy="5638800"/>
          </a:xfrm>
        </p:spPr>
        <p:txBody>
          <a:bodyPr>
            <a:normAutofit fontScale="92500" lnSpcReduction="20000"/>
          </a:bodyPr>
          <a:lstStyle/>
          <a:p>
            <a:pPr>
              <a:buNone/>
            </a:pPr>
            <a:r>
              <a:rPr lang="en-US" dirty="0" smtClean="0"/>
              <a:t>Our faculty meet with the student when they have plenty of time and will not be disturbed by others.</a:t>
            </a:r>
          </a:p>
          <a:p>
            <a:pPr>
              <a:buNone/>
            </a:pPr>
            <a:r>
              <a:rPr lang="en-US" dirty="0" smtClean="0"/>
              <a:t>Students start feeling that, there is a staff member willing to spare time to listen to their problems.</a:t>
            </a:r>
          </a:p>
          <a:p>
            <a:pPr>
              <a:buNone/>
            </a:pPr>
            <a:r>
              <a:rPr lang="en-US" dirty="0" smtClean="0"/>
              <a:t>Trust may not develop under every circumstance, but if it does, it will be because staff spared time to listen to them without interruption with keen attention, without prior judgment; listened to his thoughts without correcting them; listened to her just as she is and not as she "ought" to be.</a:t>
            </a:r>
          </a:p>
          <a:p>
            <a:pPr>
              <a:buNone/>
            </a:pPr>
            <a:r>
              <a:rPr lang="en-US" dirty="0" smtClean="0"/>
              <a:t>This counseling system has an impact in improving attendance percentage of the students, academic performance as well. It also reflects on their other activities.</a:t>
            </a:r>
          </a:p>
          <a:p>
            <a:pPr>
              <a:buNone/>
            </a:pPr>
            <a:r>
              <a:rPr lang="en-US" dirty="0" smtClean="0">
                <a:solidFill>
                  <a:srgbClr val="0070C0"/>
                </a:solidFill>
              </a:rPr>
              <a:t>Number of students allocated per faculty: 15-18</a:t>
            </a:r>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smtClean="0"/>
              <a:t>Discipline</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45160207"/>
              </p:ext>
            </p:extLst>
          </p:nvPr>
        </p:nvGraphicFramePr>
        <p:xfrm>
          <a:off x="0" y="1219198"/>
          <a:ext cx="8458200" cy="5638801"/>
        </p:xfrm>
        <a:graphic>
          <a:graphicData uri="http://schemas.openxmlformats.org/drawingml/2006/table">
            <a:tbl>
              <a:tblPr firstRow="1" bandRow="1">
                <a:tableStyleId>{7DF18680-E054-41AD-8BC1-D1AEF772440D}</a:tableStyleId>
              </a:tblPr>
              <a:tblGrid>
                <a:gridCol w="776362"/>
                <a:gridCol w="1032250"/>
                <a:gridCol w="2001388"/>
                <a:gridCol w="2286000"/>
                <a:gridCol w="2362200"/>
              </a:tblGrid>
              <a:tr h="1046062">
                <a:tc>
                  <a:txBody>
                    <a:bodyPr/>
                    <a:lstStyle/>
                    <a:p>
                      <a:r>
                        <a:rPr lang="en-US" dirty="0" err="1" smtClean="0"/>
                        <a:t>S.No</a:t>
                      </a:r>
                      <a:r>
                        <a:rPr lang="en-US" dirty="0" smtClean="0"/>
                        <a:t>.</a:t>
                      </a:r>
                      <a:endParaRPr lang="en-US" dirty="0"/>
                    </a:p>
                  </a:txBody>
                  <a:tcPr/>
                </a:tc>
                <a:tc>
                  <a:txBody>
                    <a:bodyPr/>
                    <a:lstStyle/>
                    <a:p>
                      <a:r>
                        <a:rPr lang="en-US" dirty="0" smtClean="0"/>
                        <a:t>SPR</a:t>
                      </a:r>
                      <a:r>
                        <a:rPr lang="en-US" baseline="0" dirty="0" smtClean="0"/>
                        <a:t> No.</a:t>
                      </a:r>
                      <a:endParaRPr lang="en-US" dirty="0"/>
                    </a:p>
                  </a:txBody>
                  <a:tcPr/>
                </a:tc>
                <a:tc>
                  <a:txBody>
                    <a:bodyPr/>
                    <a:lstStyle/>
                    <a:p>
                      <a:r>
                        <a:rPr lang="en-US" dirty="0" smtClean="0"/>
                        <a:t>Name</a:t>
                      </a:r>
                      <a:r>
                        <a:rPr lang="en-US" baseline="0" dirty="0" smtClean="0"/>
                        <a:t> of the Students</a:t>
                      </a:r>
                      <a:endParaRPr lang="en-US" dirty="0"/>
                    </a:p>
                  </a:txBody>
                  <a:tcPr/>
                </a:tc>
                <a:tc>
                  <a:txBody>
                    <a:bodyPr/>
                    <a:lstStyle/>
                    <a:p>
                      <a:r>
                        <a:rPr lang="en-US" dirty="0" smtClean="0"/>
                        <a:t>Performance before Counseling</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Performance after Counseling</a:t>
                      </a:r>
                    </a:p>
                    <a:p>
                      <a:endParaRPr lang="en-US" dirty="0"/>
                    </a:p>
                  </a:txBody>
                  <a:tcPr/>
                </a:tc>
              </a:tr>
              <a:tr h="1530913">
                <a:tc>
                  <a:txBody>
                    <a:bodyPr/>
                    <a:lstStyle/>
                    <a:p>
                      <a:r>
                        <a:rPr lang="en-US" dirty="0" smtClean="0"/>
                        <a:t>1.</a:t>
                      </a:r>
                      <a:endParaRPr lang="en-US" dirty="0"/>
                    </a:p>
                  </a:txBody>
                  <a:tcPr/>
                </a:tc>
                <a:tc>
                  <a:txBody>
                    <a:bodyPr/>
                    <a:lstStyle/>
                    <a:p>
                      <a:r>
                        <a:rPr lang="en-US" dirty="0" smtClean="0"/>
                        <a:t>2896</a:t>
                      </a:r>
                      <a:endParaRPr lang="en-US" dirty="0"/>
                    </a:p>
                  </a:txBody>
                  <a:tcPr/>
                </a:tc>
                <a:tc>
                  <a:txBody>
                    <a:bodyPr/>
                    <a:lstStyle/>
                    <a:p>
                      <a:r>
                        <a:rPr lang="en-US" dirty="0" err="1" smtClean="0"/>
                        <a:t>Tharkaz.Z.M</a:t>
                      </a:r>
                      <a:endParaRPr lang="en-US" dirty="0"/>
                    </a:p>
                  </a:txBody>
                  <a:tcPr/>
                </a:tc>
                <a:tc>
                  <a:txBody>
                    <a:bodyPr/>
                    <a:lstStyle/>
                    <a:p>
                      <a:r>
                        <a:rPr lang="en-US" dirty="0" smtClean="0"/>
                        <a:t>He came late daily</a:t>
                      </a:r>
                      <a:endParaRPr lang="en-US" dirty="0"/>
                    </a:p>
                  </a:txBody>
                  <a:tcPr/>
                </a:tc>
                <a:tc>
                  <a:txBody>
                    <a:bodyPr/>
                    <a:lstStyle/>
                    <a:p>
                      <a:r>
                        <a:rPr lang="en-US" dirty="0" smtClean="0"/>
                        <a:t>Now he coming Regularly</a:t>
                      </a:r>
                      <a:endParaRPr lang="en-US" dirty="0"/>
                    </a:p>
                  </a:txBody>
                  <a:tcPr/>
                </a:tc>
              </a:tr>
              <a:tr h="1530913">
                <a:tc>
                  <a:txBody>
                    <a:bodyPr/>
                    <a:lstStyle/>
                    <a:p>
                      <a:r>
                        <a:rPr lang="en-US" dirty="0" smtClean="0"/>
                        <a:t>2.</a:t>
                      </a:r>
                      <a:endParaRPr lang="en-US" dirty="0"/>
                    </a:p>
                  </a:txBody>
                  <a:tcPr/>
                </a:tc>
                <a:tc>
                  <a:txBody>
                    <a:bodyPr/>
                    <a:lstStyle/>
                    <a:p>
                      <a:r>
                        <a:rPr lang="en-US" dirty="0" smtClean="0"/>
                        <a:t>3282</a:t>
                      </a:r>
                      <a:endParaRPr lang="en-US" dirty="0"/>
                    </a:p>
                  </a:txBody>
                  <a:tcPr/>
                </a:tc>
                <a:tc>
                  <a:txBody>
                    <a:bodyPr/>
                    <a:lstStyle/>
                    <a:p>
                      <a:r>
                        <a:rPr lang="en-US" dirty="0" err="1" smtClean="0"/>
                        <a:t>Alagu</a:t>
                      </a:r>
                      <a:r>
                        <a:rPr lang="en-US" baseline="0" dirty="0" smtClean="0"/>
                        <a:t> </a:t>
                      </a:r>
                      <a:r>
                        <a:rPr lang="en-US" baseline="0" dirty="0" err="1" smtClean="0"/>
                        <a:t>Pandi.R</a:t>
                      </a:r>
                      <a:endParaRPr lang="en-US" dirty="0"/>
                    </a:p>
                  </a:txBody>
                  <a:tcPr/>
                </a:tc>
                <a:tc>
                  <a:txBody>
                    <a:bodyPr/>
                    <a:lstStyle/>
                    <a:p>
                      <a:r>
                        <a:rPr lang="en-US" dirty="0" smtClean="0"/>
                        <a:t>His</a:t>
                      </a:r>
                      <a:r>
                        <a:rPr lang="en-US" baseline="0" dirty="0" smtClean="0"/>
                        <a:t> attitude towards the class is poor</a:t>
                      </a:r>
                      <a:endParaRPr lang="en-US" dirty="0"/>
                    </a:p>
                  </a:txBody>
                  <a:tcPr/>
                </a:tc>
                <a:tc>
                  <a:txBody>
                    <a:bodyPr/>
                    <a:lstStyle/>
                    <a:p>
                      <a:r>
                        <a:rPr lang="en-US" dirty="0" smtClean="0"/>
                        <a:t>Now he change his attitude.</a:t>
                      </a:r>
                      <a:endParaRPr lang="en-US" dirty="0"/>
                    </a:p>
                  </a:txBody>
                  <a:tcPr/>
                </a:tc>
              </a:tr>
              <a:tr h="1530913">
                <a:tc>
                  <a:txBody>
                    <a:bodyPr/>
                    <a:lstStyle/>
                    <a:p>
                      <a:r>
                        <a:rPr lang="en-US" dirty="0" smtClean="0"/>
                        <a:t>3.</a:t>
                      </a:r>
                      <a:endParaRPr lang="en-US" dirty="0"/>
                    </a:p>
                  </a:txBody>
                  <a:tcPr/>
                </a:tc>
                <a:tc>
                  <a:txBody>
                    <a:bodyPr/>
                    <a:lstStyle/>
                    <a:p>
                      <a:r>
                        <a:rPr lang="en-US" dirty="0" smtClean="0"/>
                        <a:t>3216</a:t>
                      </a:r>
                      <a:endParaRPr lang="en-US" dirty="0"/>
                    </a:p>
                  </a:txBody>
                  <a:tcPr/>
                </a:tc>
                <a:tc>
                  <a:txBody>
                    <a:bodyPr/>
                    <a:lstStyle/>
                    <a:p>
                      <a:r>
                        <a:rPr lang="en-US" dirty="0" err="1" smtClean="0"/>
                        <a:t>Alagusundaram.P</a:t>
                      </a:r>
                      <a:endParaRPr lang="en-US" dirty="0"/>
                    </a:p>
                  </a:txBody>
                  <a:tcPr/>
                </a:tc>
                <a:tc>
                  <a:txBody>
                    <a:bodyPr/>
                    <a:lstStyle/>
                    <a:p>
                      <a:r>
                        <a:rPr lang="en-US" dirty="0" smtClean="0"/>
                        <a:t>He came late daily</a:t>
                      </a:r>
                      <a:endParaRPr lang="en-US" dirty="0"/>
                    </a:p>
                  </a:txBody>
                  <a:tcPr/>
                </a:tc>
                <a:tc>
                  <a:txBody>
                    <a:bodyPr/>
                    <a:lstStyle/>
                    <a:p>
                      <a:r>
                        <a:rPr lang="en-US" dirty="0" smtClean="0"/>
                        <a:t>Now he come to college at regular time.</a:t>
                      </a:r>
                      <a:endParaRPr lang="en-US" dirty="0"/>
                    </a:p>
                  </a:txBody>
                  <a:tcPr/>
                </a:tc>
              </a:tr>
            </a:tbl>
          </a:graphicData>
        </a:graphic>
      </p:graphicFrame>
    </p:spTree>
    <p:extLst>
      <p:ext uri="{BB962C8B-B14F-4D97-AF65-F5344CB8AC3E}">
        <p14:creationId xmlns:p14="http://schemas.microsoft.com/office/powerpoint/2010/main" val="386518872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Department of </a:t>
            </a:r>
            <a:r>
              <a:rPr lang="en-US" dirty="0" err="1" smtClean="0"/>
              <a:t>mech</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062626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smtClean="0"/>
              <a:t>Academic Performance Analysis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53354291"/>
              </p:ext>
            </p:extLst>
          </p:nvPr>
        </p:nvGraphicFramePr>
        <p:xfrm>
          <a:off x="0" y="1719262"/>
          <a:ext cx="8077200" cy="5138738"/>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1796297" y="2770440"/>
              <a:ext cx="677160" cy="563760"/>
            </p14:xfrm>
          </p:contentPart>
        </mc:Choice>
        <mc:Fallback xmlns="">
          <p:pic>
            <p:nvPicPr>
              <p:cNvPr id="6" name="Ink 5"/>
              <p:cNvPicPr/>
              <p:nvPr/>
            </p:nvPicPr>
            <p:blipFill>
              <a:blip r:embed="rId4" cstate="print"/>
              <a:stretch>
                <a:fillRect/>
              </a:stretch>
            </p:blipFill>
            <p:spPr>
              <a:xfrm>
                <a:off x="1787657" y="2761800"/>
                <a:ext cx="696960" cy="583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p14:cNvContentPartPr/>
              <p14:nvPr/>
            </p14:nvContentPartPr>
            <p14:xfrm>
              <a:off x="4166897" y="3263640"/>
              <a:ext cx="360" cy="360"/>
            </p14:xfrm>
          </p:contentPart>
        </mc:Choice>
        <mc:Fallback xmlns="">
          <p:pic>
            <p:nvPicPr>
              <p:cNvPr id="8" name="Ink 7"/>
              <p:cNvPicPr/>
              <p:nvPr/>
            </p:nvPicPr>
            <p:blipFill>
              <a:blip r:embed="rId6" cstate="print"/>
              <a:stretch>
                <a:fillRect/>
              </a:stretch>
            </p:blipFill>
            <p:spPr>
              <a:xfrm>
                <a:off x="4162937" y="3259680"/>
                <a:ext cx="8280" cy="8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p14:cNvContentPartPr/>
              <p14:nvPr/>
            </p14:nvContentPartPr>
            <p14:xfrm>
              <a:off x="3916697" y="3816960"/>
              <a:ext cx="360" cy="2160"/>
            </p14:xfrm>
          </p:contentPart>
        </mc:Choice>
        <mc:Fallback xmlns="">
          <p:pic>
            <p:nvPicPr>
              <p:cNvPr id="9" name="Ink 8"/>
              <p:cNvPicPr/>
              <p:nvPr/>
            </p:nvPicPr>
            <p:blipFill>
              <a:blip r:embed="rId8" cstate="print"/>
              <a:stretch>
                <a:fillRect/>
              </a:stretch>
            </p:blipFill>
            <p:spPr>
              <a:xfrm>
                <a:off x="3906977" y="3807240"/>
                <a:ext cx="19800" cy="21240"/>
              </a:xfrm>
              <a:prstGeom prst="rect">
                <a:avLst/>
              </a:prstGeom>
            </p:spPr>
          </p:pic>
        </mc:Fallback>
      </mc:AlternateContent>
    </p:spTree>
    <p:extLst>
      <p:ext uri="{BB962C8B-B14F-4D97-AF65-F5344CB8AC3E}">
        <p14:creationId xmlns:p14="http://schemas.microsoft.com/office/powerpoint/2010/main" val="412876407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 y="76200"/>
            <a:ext cx="8229600" cy="944562"/>
          </a:xfrm>
        </p:spPr>
        <p:txBody>
          <a:bodyPr/>
          <a:lstStyle/>
          <a:p>
            <a:r>
              <a:rPr lang="en-US" dirty="0" smtClean="0"/>
              <a:t>Academic Performance Analysis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048136958"/>
              </p:ext>
            </p:extLst>
          </p:nvPr>
        </p:nvGraphicFramePr>
        <p:xfrm>
          <a:off x="0" y="1219198"/>
          <a:ext cx="8077200" cy="5638802"/>
        </p:xfrm>
        <a:graphic>
          <a:graphicData uri="http://schemas.openxmlformats.org/drawingml/2006/table">
            <a:tbl>
              <a:tblPr firstRow="1" bandRow="1">
                <a:tableStyleId>{7DF18680-E054-41AD-8BC1-D1AEF772440D}</a:tableStyleId>
              </a:tblPr>
              <a:tblGrid>
                <a:gridCol w="776362"/>
                <a:gridCol w="1032250"/>
                <a:gridCol w="1925188"/>
                <a:gridCol w="2667000"/>
                <a:gridCol w="1676400"/>
              </a:tblGrid>
              <a:tr h="1597464">
                <a:tc>
                  <a:txBody>
                    <a:bodyPr/>
                    <a:lstStyle/>
                    <a:p>
                      <a:r>
                        <a:rPr lang="en-US" dirty="0" err="1" smtClean="0"/>
                        <a:t>S.No</a:t>
                      </a:r>
                      <a:r>
                        <a:rPr lang="en-US" dirty="0" smtClean="0"/>
                        <a:t>.</a:t>
                      </a:r>
                      <a:endParaRPr lang="en-US" dirty="0"/>
                    </a:p>
                  </a:txBody>
                  <a:tcPr/>
                </a:tc>
                <a:tc>
                  <a:txBody>
                    <a:bodyPr/>
                    <a:lstStyle/>
                    <a:p>
                      <a:r>
                        <a:rPr lang="en-US" dirty="0" smtClean="0"/>
                        <a:t>SPR</a:t>
                      </a:r>
                      <a:r>
                        <a:rPr lang="en-US" baseline="0" dirty="0" smtClean="0"/>
                        <a:t> No.</a:t>
                      </a:r>
                      <a:endParaRPr lang="en-US" dirty="0"/>
                    </a:p>
                  </a:txBody>
                  <a:tcPr/>
                </a:tc>
                <a:tc>
                  <a:txBody>
                    <a:bodyPr/>
                    <a:lstStyle/>
                    <a:p>
                      <a:r>
                        <a:rPr lang="en-US" dirty="0" smtClean="0"/>
                        <a:t>Name</a:t>
                      </a:r>
                      <a:r>
                        <a:rPr lang="en-US" baseline="0" dirty="0" smtClean="0"/>
                        <a:t> of the Students</a:t>
                      </a:r>
                      <a:endParaRPr lang="en-US" dirty="0"/>
                    </a:p>
                  </a:txBody>
                  <a:tcPr/>
                </a:tc>
                <a:tc>
                  <a:txBody>
                    <a:bodyPr/>
                    <a:lstStyle/>
                    <a:p>
                      <a:r>
                        <a:rPr lang="en-US" dirty="0" smtClean="0"/>
                        <a:t>Performance before Counseling</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Performance after Counseling</a:t>
                      </a:r>
                    </a:p>
                    <a:p>
                      <a:endParaRPr lang="en-US" dirty="0"/>
                    </a:p>
                  </a:txBody>
                  <a:tcPr/>
                </a:tc>
              </a:tr>
              <a:tr h="774284">
                <a:tc>
                  <a:txBody>
                    <a:bodyPr/>
                    <a:lstStyle/>
                    <a:p>
                      <a:r>
                        <a:rPr lang="en-US" dirty="0" smtClean="0"/>
                        <a:t>1.</a:t>
                      </a:r>
                      <a:endParaRPr lang="en-US" dirty="0"/>
                    </a:p>
                  </a:txBody>
                  <a:tcPr/>
                </a:tc>
                <a:tc>
                  <a:txBody>
                    <a:bodyPr/>
                    <a:lstStyle/>
                    <a:p>
                      <a:r>
                        <a:rPr lang="en-US" dirty="0" smtClean="0"/>
                        <a:t>3851</a:t>
                      </a:r>
                      <a:endParaRPr lang="en-US" dirty="0"/>
                    </a:p>
                  </a:txBody>
                  <a:tcPr/>
                </a:tc>
                <a:tc>
                  <a:txBody>
                    <a:bodyPr/>
                    <a:lstStyle/>
                    <a:p>
                      <a:r>
                        <a:rPr lang="en-US" dirty="0" err="1" smtClean="0"/>
                        <a:t>Giritharganesh.J</a:t>
                      </a:r>
                      <a:endParaRPr lang="en-US" dirty="0"/>
                    </a:p>
                  </a:txBody>
                  <a:tcPr/>
                </a:tc>
                <a:tc>
                  <a:txBody>
                    <a:bodyPr/>
                    <a:lstStyle/>
                    <a:p>
                      <a:r>
                        <a:rPr lang="en-US" dirty="0" smtClean="0"/>
                        <a:t>9 Appeared</a:t>
                      </a:r>
                      <a:endParaRPr lang="en-US" dirty="0"/>
                    </a:p>
                  </a:txBody>
                  <a:tcPr/>
                </a:tc>
                <a:tc>
                  <a:txBody>
                    <a:bodyPr/>
                    <a:lstStyle/>
                    <a:p>
                      <a:r>
                        <a:rPr lang="en-US" dirty="0" smtClean="0"/>
                        <a:t>All</a:t>
                      </a:r>
                      <a:r>
                        <a:rPr lang="en-US" baseline="0" dirty="0" smtClean="0"/>
                        <a:t> Cleared</a:t>
                      </a:r>
                    </a:p>
                    <a:p>
                      <a:endParaRPr lang="en-US" dirty="0"/>
                    </a:p>
                  </a:txBody>
                  <a:tcPr/>
                </a:tc>
              </a:tr>
              <a:tr h="737876">
                <a:tc>
                  <a:txBody>
                    <a:bodyPr/>
                    <a:lstStyle/>
                    <a:p>
                      <a:r>
                        <a:rPr lang="en-US" dirty="0" smtClean="0"/>
                        <a:t>2.</a:t>
                      </a:r>
                      <a:endParaRPr lang="en-US" dirty="0"/>
                    </a:p>
                  </a:txBody>
                  <a:tcPr/>
                </a:tc>
                <a:tc>
                  <a:txBody>
                    <a:bodyPr/>
                    <a:lstStyle/>
                    <a:p>
                      <a:r>
                        <a:rPr lang="en-US" dirty="0" smtClean="0"/>
                        <a:t>3297</a:t>
                      </a:r>
                      <a:endParaRPr lang="en-US" dirty="0"/>
                    </a:p>
                  </a:txBody>
                  <a:tcPr/>
                </a:tc>
                <a:tc>
                  <a:txBody>
                    <a:bodyPr/>
                    <a:lstStyle/>
                    <a:p>
                      <a:r>
                        <a:rPr lang="en-US" dirty="0" smtClean="0"/>
                        <a:t>Mohamed</a:t>
                      </a:r>
                      <a:r>
                        <a:rPr lang="en-US" baseline="0" dirty="0" smtClean="0"/>
                        <a:t> Abdullah</a:t>
                      </a:r>
                      <a:endParaRPr lang="en-US" dirty="0"/>
                    </a:p>
                  </a:txBody>
                  <a:tcPr/>
                </a:tc>
                <a:tc>
                  <a:txBody>
                    <a:bodyPr/>
                    <a:lstStyle/>
                    <a:p>
                      <a:r>
                        <a:rPr lang="en-US" dirty="0" smtClean="0">
                          <a:solidFill>
                            <a:schemeClr val="tx1"/>
                          </a:solidFill>
                        </a:rPr>
                        <a:t>11 Appeared</a:t>
                      </a:r>
                      <a:endParaRPr lang="en-US" dirty="0">
                        <a:solidFill>
                          <a:schemeClr val="tx1"/>
                        </a:solidFill>
                      </a:endParaRPr>
                    </a:p>
                  </a:txBody>
                  <a:tcPr/>
                </a:tc>
                <a:tc>
                  <a:txBody>
                    <a:bodyPr/>
                    <a:lstStyle/>
                    <a:p>
                      <a:r>
                        <a:rPr lang="en-US" dirty="0" smtClean="0">
                          <a:solidFill>
                            <a:schemeClr val="tx1"/>
                          </a:solidFill>
                        </a:rPr>
                        <a:t>7 Cleared</a:t>
                      </a:r>
                      <a:endParaRPr lang="en-US" dirty="0">
                        <a:solidFill>
                          <a:schemeClr val="tx1"/>
                        </a:solidFill>
                      </a:endParaRPr>
                    </a:p>
                  </a:txBody>
                  <a:tcPr/>
                </a:tc>
              </a:tr>
              <a:tr h="931129">
                <a:tc>
                  <a:txBody>
                    <a:bodyPr/>
                    <a:lstStyle/>
                    <a:p>
                      <a:r>
                        <a:rPr lang="en-US" dirty="0" smtClean="0"/>
                        <a:t>3.</a:t>
                      </a:r>
                      <a:endParaRPr lang="en-US" dirty="0"/>
                    </a:p>
                  </a:txBody>
                  <a:tcPr/>
                </a:tc>
                <a:tc>
                  <a:txBody>
                    <a:bodyPr/>
                    <a:lstStyle/>
                    <a:p>
                      <a:r>
                        <a:rPr lang="en-US" dirty="0" smtClean="0"/>
                        <a:t>4084</a:t>
                      </a:r>
                      <a:endParaRPr lang="en-US" dirty="0"/>
                    </a:p>
                  </a:txBody>
                  <a:tcPr/>
                </a:tc>
                <a:tc>
                  <a:txBody>
                    <a:bodyPr/>
                    <a:lstStyle/>
                    <a:p>
                      <a:r>
                        <a:rPr lang="en-US" dirty="0" smtClean="0"/>
                        <a:t>Harish </a:t>
                      </a:r>
                      <a:r>
                        <a:rPr lang="en-US" dirty="0" err="1" smtClean="0"/>
                        <a:t>Kumar.D</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7 Appeared</a:t>
                      </a:r>
                    </a:p>
                    <a:p>
                      <a:endParaRPr lang="en-US"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All</a:t>
                      </a:r>
                      <a:r>
                        <a:rPr lang="en-US" baseline="0" dirty="0" smtClean="0"/>
                        <a:t> Cleared</a:t>
                      </a:r>
                    </a:p>
                    <a:p>
                      <a:endParaRPr lang="en-US" dirty="0">
                        <a:solidFill>
                          <a:schemeClr val="tx1"/>
                        </a:solidFill>
                      </a:endParaRPr>
                    </a:p>
                  </a:txBody>
                  <a:tcPr/>
                </a:tc>
              </a:tr>
              <a:tr h="737876">
                <a:tc>
                  <a:txBody>
                    <a:bodyPr/>
                    <a:lstStyle/>
                    <a:p>
                      <a:r>
                        <a:rPr lang="en-US" dirty="0" smtClean="0"/>
                        <a:t>4.</a:t>
                      </a:r>
                      <a:endParaRPr lang="en-US" dirty="0"/>
                    </a:p>
                  </a:txBody>
                  <a:tcPr/>
                </a:tc>
                <a:tc>
                  <a:txBody>
                    <a:bodyPr/>
                    <a:lstStyle/>
                    <a:p>
                      <a:r>
                        <a:rPr lang="en-US" dirty="0" smtClean="0"/>
                        <a:t>3500</a:t>
                      </a:r>
                      <a:endParaRPr lang="en-US" dirty="0"/>
                    </a:p>
                  </a:txBody>
                  <a:tcPr/>
                </a:tc>
                <a:tc>
                  <a:txBody>
                    <a:bodyPr/>
                    <a:lstStyle/>
                    <a:p>
                      <a:r>
                        <a:rPr lang="en-US" dirty="0" err="1" smtClean="0"/>
                        <a:t>Saravanan.V</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18 </a:t>
                      </a:r>
                      <a:r>
                        <a:rPr kumimoji="0" lang="en-US" kern="1200" dirty="0" smtClean="0">
                          <a:solidFill>
                            <a:schemeClr val="dk1"/>
                          </a:solidFill>
                          <a:effectLst/>
                          <a:latin typeface="+mn-lt"/>
                          <a:ea typeface="+mn-ea"/>
                          <a:cs typeface="+mn-cs"/>
                        </a:rPr>
                        <a:t>Appeared</a:t>
                      </a:r>
                      <a:endParaRPr lang="en-US" dirty="0" smtClean="0">
                        <a:effectLst/>
                      </a:endParaRPr>
                    </a:p>
                    <a:p>
                      <a:endParaRPr lang="en-US"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15 </a:t>
                      </a:r>
                      <a:r>
                        <a:rPr kumimoji="0" lang="en-US" kern="1200" baseline="0" dirty="0" smtClean="0">
                          <a:solidFill>
                            <a:schemeClr val="dk1"/>
                          </a:solidFill>
                          <a:effectLst/>
                          <a:latin typeface="+mn-lt"/>
                          <a:ea typeface="+mn-ea"/>
                          <a:cs typeface="+mn-cs"/>
                        </a:rPr>
                        <a:t> Cleared</a:t>
                      </a:r>
                      <a:endParaRPr lang="en-US" dirty="0" smtClean="0">
                        <a:effectLst/>
                      </a:endParaRPr>
                    </a:p>
                    <a:p>
                      <a:endParaRPr lang="en-US" dirty="0">
                        <a:solidFill>
                          <a:schemeClr val="tx1"/>
                        </a:solidFill>
                      </a:endParaRPr>
                    </a:p>
                  </a:txBody>
                  <a:tcPr/>
                </a:tc>
              </a:tr>
              <a:tr h="860173">
                <a:tc>
                  <a:txBody>
                    <a:bodyPr/>
                    <a:lstStyle/>
                    <a:p>
                      <a:r>
                        <a:rPr lang="en-US" dirty="0" smtClean="0"/>
                        <a:t>5.</a:t>
                      </a:r>
                      <a:endParaRPr lang="en-US" dirty="0"/>
                    </a:p>
                  </a:txBody>
                  <a:tcPr/>
                </a:tc>
                <a:tc>
                  <a:txBody>
                    <a:bodyPr/>
                    <a:lstStyle/>
                    <a:p>
                      <a:r>
                        <a:rPr lang="en-US" dirty="0" smtClean="0"/>
                        <a:t>3814</a:t>
                      </a:r>
                      <a:endParaRPr lang="en-US" dirty="0"/>
                    </a:p>
                  </a:txBody>
                  <a:tcPr/>
                </a:tc>
                <a:tc>
                  <a:txBody>
                    <a:bodyPr/>
                    <a:lstStyle/>
                    <a:p>
                      <a:r>
                        <a:rPr lang="en-US" dirty="0" smtClean="0"/>
                        <a:t>Clement </a:t>
                      </a:r>
                      <a:r>
                        <a:rPr lang="en-US" dirty="0" err="1" smtClean="0"/>
                        <a:t>Ruban.J</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11 </a:t>
                      </a:r>
                      <a:r>
                        <a:rPr kumimoji="0" lang="en-US" kern="1200" dirty="0" smtClean="0">
                          <a:solidFill>
                            <a:schemeClr val="dk1"/>
                          </a:solidFill>
                          <a:effectLst/>
                          <a:latin typeface="+mn-lt"/>
                          <a:ea typeface="+mn-ea"/>
                          <a:cs typeface="+mn-cs"/>
                        </a:rPr>
                        <a:t>Appeared</a:t>
                      </a:r>
                      <a:endParaRPr lang="en-US" dirty="0" smtClean="0">
                        <a:effectLst/>
                      </a:endParaRPr>
                    </a:p>
                    <a:p>
                      <a:endParaRPr lang="en-US"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10 </a:t>
                      </a:r>
                      <a:r>
                        <a:rPr kumimoji="0" lang="en-US" kern="1200" baseline="0" dirty="0" smtClean="0">
                          <a:solidFill>
                            <a:schemeClr val="dk1"/>
                          </a:solidFill>
                          <a:effectLst/>
                          <a:latin typeface="+mn-lt"/>
                          <a:ea typeface="+mn-ea"/>
                          <a:cs typeface="+mn-cs"/>
                        </a:rPr>
                        <a:t>Cleared</a:t>
                      </a:r>
                      <a:endParaRPr lang="en-US" dirty="0" smtClean="0">
                        <a:effectLst/>
                      </a:endParaRPr>
                    </a:p>
                    <a:p>
                      <a:endParaRPr lang="en-US" dirty="0">
                        <a:solidFill>
                          <a:schemeClr val="tx1"/>
                        </a:solidFill>
                      </a:endParaRPr>
                    </a:p>
                  </a:txBody>
                  <a:tcPr/>
                </a:tc>
              </a:tr>
            </a:tbl>
          </a:graphicData>
        </a:graphic>
      </p:graphicFrame>
    </p:spTree>
    <p:extLst>
      <p:ext uri="{BB962C8B-B14F-4D97-AF65-F5344CB8AC3E}">
        <p14:creationId xmlns:p14="http://schemas.microsoft.com/office/powerpoint/2010/main" val="305052200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8229600" cy="944562"/>
          </a:xfrm>
        </p:spPr>
        <p:txBody>
          <a:bodyPr/>
          <a:lstStyle/>
          <a:p>
            <a:r>
              <a:rPr lang="en-US" dirty="0" smtClean="0"/>
              <a:t>Academic Performance Analysis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618466532"/>
              </p:ext>
            </p:extLst>
          </p:nvPr>
        </p:nvGraphicFramePr>
        <p:xfrm>
          <a:off x="0" y="1219198"/>
          <a:ext cx="8077200" cy="5638802"/>
        </p:xfrm>
        <a:graphic>
          <a:graphicData uri="http://schemas.openxmlformats.org/drawingml/2006/table">
            <a:tbl>
              <a:tblPr firstRow="1" bandRow="1">
                <a:tableStyleId>{7DF18680-E054-41AD-8BC1-D1AEF772440D}</a:tableStyleId>
              </a:tblPr>
              <a:tblGrid>
                <a:gridCol w="776362"/>
                <a:gridCol w="1032250"/>
                <a:gridCol w="1925188"/>
                <a:gridCol w="2667000"/>
                <a:gridCol w="1676400"/>
              </a:tblGrid>
              <a:tr h="1597464">
                <a:tc>
                  <a:txBody>
                    <a:bodyPr/>
                    <a:lstStyle/>
                    <a:p>
                      <a:r>
                        <a:rPr lang="en-US" dirty="0" err="1" smtClean="0"/>
                        <a:t>S.No</a:t>
                      </a:r>
                      <a:r>
                        <a:rPr lang="en-US" dirty="0" smtClean="0"/>
                        <a:t>.</a:t>
                      </a:r>
                      <a:endParaRPr lang="en-US" dirty="0"/>
                    </a:p>
                  </a:txBody>
                  <a:tcPr/>
                </a:tc>
                <a:tc>
                  <a:txBody>
                    <a:bodyPr/>
                    <a:lstStyle/>
                    <a:p>
                      <a:r>
                        <a:rPr lang="en-US" dirty="0" smtClean="0"/>
                        <a:t>SPR</a:t>
                      </a:r>
                      <a:r>
                        <a:rPr lang="en-US" baseline="0" dirty="0" smtClean="0"/>
                        <a:t> No.</a:t>
                      </a:r>
                      <a:endParaRPr lang="en-US" dirty="0"/>
                    </a:p>
                  </a:txBody>
                  <a:tcPr/>
                </a:tc>
                <a:tc>
                  <a:txBody>
                    <a:bodyPr/>
                    <a:lstStyle/>
                    <a:p>
                      <a:r>
                        <a:rPr lang="en-US" dirty="0" smtClean="0"/>
                        <a:t>Name</a:t>
                      </a:r>
                      <a:r>
                        <a:rPr lang="en-US" baseline="0" dirty="0" smtClean="0"/>
                        <a:t> of the Students</a:t>
                      </a:r>
                      <a:endParaRPr lang="en-US" dirty="0"/>
                    </a:p>
                  </a:txBody>
                  <a:tcPr/>
                </a:tc>
                <a:tc>
                  <a:txBody>
                    <a:bodyPr/>
                    <a:lstStyle/>
                    <a:p>
                      <a:r>
                        <a:rPr lang="en-US" dirty="0" smtClean="0"/>
                        <a:t>Performance before Counseling</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Performance after Counseling</a:t>
                      </a:r>
                    </a:p>
                    <a:p>
                      <a:endParaRPr lang="en-US" dirty="0"/>
                    </a:p>
                  </a:txBody>
                  <a:tcPr/>
                </a:tc>
              </a:tr>
              <a:tr h="774284">
                <a:tc>
                  <a:txBody>
                    <a:bodyPr/>
                    <a:lstStyle/>
                    <a:p>
                      <a:r>
                        <a:rPr lang="en-US" dirty="0" smtClean="0"/>
                        <a:t>6.</a:t>
                      </a:r>
                      <a:endParaRPr lang="en-US" dirty="0"/>
                    </a:p>
                  </a:txBody>
                  <a:tcPr/>
                </a:tc>
                <a:tc>
                  <a:txBody>
                    <a:bodyPr/>
                    <a:lstStyle/>
                    <a:p>
                      <a:r>
                        <a:rPr lang="en-US" dirty="0" smtClean="0"/>
                        <a:t>2832</a:t>
                      </a:r>
                      <a:endParaRPr lang="en-US" dirty="0"/>
                    </a:p>
                  </a:txBody>
                  <a:tcPr/>
                </a:tc>
                <a:tc>
                  <a:txBody>
                    <a:bodyPr/>
                    <a:lstStyle/>
                    <a:p>
                      <a:r>
                        <a:rPr lang="en-US" dirty="0" err="1" smtClean="0"/>
                        <a:t>Galil</a:t>
                      </a:r>
                      <a:r>
                        <a:rPr lang="en-US" dirty="0" smtClean="0"/>
                        <a:t> </a:t>
                      </a:r>
                      <a:r>
                        <a:rPr lang="en-US" dirty="0" err="1" smtClean="0"/>
                        <a:t>Ahamed.R</a:t>
                      </a:r>
                      <a:endParaRPr lang="en-US" dirty="0"/>
                    </a:p>
                  </a:txBody>
                  <a:tcPr/>
                </a:tc>
                <a:tc>
                  <a:txBody>
                    <a:bodyPr/>
                    <a:lstStyle/>
                    <a:p>
                      <a:r>
                        <a:rPr lang="en-US" dirty="0" smtClean="0"/>
                        <a:t>8 Appeared</a:t>
                      </a:r>
                      <a:endParaRPr lang="en-US" dirty="0"/>
                    </a:p>
                  </a:txBody>
                  <a:tcPr/>
                </a:tc>
                <a:tc>
                  <a:txBody>
                    <a:bodyPr/>
                    <a:lstStyle/>
                    <a:p>
                      <a:r>
                        <a:rPr lang="en-US" dirty="0" smtClean="0"/>
                        <a:t>All</a:t>
                      </a:r>
                      <a:r>
                        <a:rPr lang="en-US" baseline="0" dirty="0" smtClean="0"/>
                        <a:t> Cleared</a:t>
                      </a:r>
                    </a:p>
                    <a:p>
                      <a:endParaRPr lang="en-US" dirty="0"/>
                    </a:p>
                  </a:txBody>
                  <a:tcPr/>
                </a:tc>
              </a:tr>
              <a:tr h="737876">
                <a:tc>
                  <a:txBody>
                    <a:bodyPr/>
                    <a:lstStyle/>
                    <a:p>
                      <a:r>
                        <a:rPr lang="en-US" dirty="0" smtClean="0"/>
                        <a:t>7.</a:t>
                      </a:r>
                      <a:endParaRPr lang="en-US" dirty="0"/>
                    </a:p>
                  </a:txBody>
                  <a:tcPr/>
                </a:tc>
                <a:tc>
                  <a:txBody>
                    <a:bodyPr/>
                    <a:lstStyle/>
                    <a:p>
                      <a:r>
                        <a:rPr lang="en-US" dirty="0" smtClean="0"/>
                        <a:t>3297</a:t>
                      </a:r>
                      <a:endParaRPr lang="en-US" dirty="0"/>
                    </a:p>
                  </a:txBody>
                  <a:tcPr/>
                </a:tc>
                <a:tc>
                  <a:txBody>
                    <a:bodyPr/>
                    <a:lstStyle/>
                    <a:p>
                      <a:r>
                        <a:rPr lang="en-US" dirty="0" err="1" smtClean="0"/>
                        <a:t>Viswanathan.T</a:t>
                      </a:r>
                      <a:endParaRPr lang="en-US" dirty="0"/>
                    </a:p>
                  </a:txBody>
                  <a:tcPr/>
                </a:tc>
                <a:tc>
                  <a:txBody>
                    <a:bodyPr/>
                    <a:lstStyle/>
                    <a:p>
                      <a:r>
                        <a:rPr lang="en-US" dirty="0" smtClean="0">
                          <a:solidFill>
                            <a:schemeClr val="tx1"/>
                          </a:solidFill>
                        </a:rPr>
                        <a:t>9 Appeared</a:t>
                      </a:r>
                      <a:endParaRPr lang="en-US" dirty="0">
                        <a:solidFill>
                          <a:schemeClr val="tx1"/>
                        </a:solidFill>
                      </a:endParaRPr>
                    </a:p>
                  </a:txBody>
                  <a:tcPr/>
                </a:tc>
                <a:tc>
                  <a:txBody>
                    <a:bodyPr/>
                    <a:lstStyle/>
                    <a:p>
                      <a:r>
                        <a:rPr lang="en-US" dirty="0" smtClean="0">
                          <a:solidFill>
                            <a:schemeClr val="tx1"/>
                          </a:solidFill>
                        </a:rPr>
                        <a:t>8 Cleared</a:t>
                      </a:r>
                      <a:endParaRPr lang="en-US" dirty="0">
                        <a:solidFill>
                          <a:schemeClr val="tx1"/>
                        </a:solidFill>
                      </a:endParaRPr>
                    </a:p>
                  </a:txBody>
                  <a:tcPr/>
                </a:tc>
              </a:tr>
              <a:tr h="931129">
                <a:tc>
                  <a:txBody>
                    <a:bodyPr/>
                    <a:lstStyle/>
                    <a:p>
                      <a:r>
                        <a:rPr lang="en-US" dirty="0" smtClean="0"/>
                        <a:t>8.</a:t>
                      </a:r>
                      <a:endParaRPr lang="en-US" dirty="0"/>
                    </a:p>
                  </a:txBody>
                  <a:tcPr/>
                </a:tc>
                <a:tc>
                  <a:txBody>
                    <a:bodyPr/>
                    <a:lstStyle/>
                    <a:p>
                      <a:r>
                        <a:rPr lang="en-US" dirty="0" smtClean="0"/>
                        <a:t>2655</a:t>
                      </a:r>
                      <a:endParaRPr lang="en-US" dirty="0"/>
                    </a:p>
                  </a:txBody>
                  <a:tcPr/>
                </a:tc>
                <a:tc>
                  <a:txBody>
                    <a:bodyPr/>
                    <a:lstStyle/>
                    <a:p>
                      <a:r>
                        <a:rPr lang="en-US" dirty="0" err="1" smtClean="0"/>
                        <a:t>Vijay.V.S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13 Appeared</a:t>
                      </a:r>
                    </a:p>
                    <a:p>
                      <a:endParaRPr lang="en-US"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10</a:t>
                      </a:r>
                      <a:r>
                        <a:rPr lang="en-US" baseline="0" dirty="0" smtClean="0"/>
                        <a:t> Cleared</a:t>
                      </a:r>
                    </a:p>
                    <a:p>
                      <a:endParaRPr lang="en-US" dirty="0">
                        <a:solidFill>
                          <a:schemeClr val="tx1"/>
                        </a:solidFill>
                      </a:endParaRPr>
                    </a:p>
                  </a:txBody>
                  <a:tcPr/>
                </a:tc>
              </a:tr>
              <a:tr h="737876">
                <a:tc>
                  <a:txBody>
                    <a:bodyPr/>
                    <a:lstStyle/>
                    <a:p>
                      <a:r>
                        <a:rPr lang="en-US" dirty="0" smtClean="0"/>
                        <a:t>9.</a:t>
                      </a:r>
                      <a:endParaRPr lang="en-US" dirty="0"/>
                    </a:p>
                  </a:txBody>
                  <a:tcPr/>
                </a:tc>
                <a:tc>
                  <a:txBody>
                    <a:bodyPr/>
                    <a:lstStyle/>
                    <a:p>
                      <a:r>
                        <a:rPr lang="en-US" dirty="0" smtClean="0"/>
                        <a:t>3396</a:t>
                      </a:r>
                      <a:endParaRPr lang="en-US" dirty="0"/>
                    </a:p>
                  </a:txBody>
                  <a:tcPr/>
                </a:tc>
                <a:tc>
                  <a:txBody>
                    <a:bodyPr/>
                    <a:lstStyle/>
                    <a:p>
                      <a:r>
                        <a:rPr lang="en-US" dirty="0" err="1" smtClean="0"/>
                        <a:t>Gurunathan.S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12 </a:t>
                      </a:r>
                      <a:r>
                        <a:rPr kumimoji="0" lang="en-US" kern="1200" dirty="0" smtClean="0">
                          <a:solidFill>
                            <a:schemeClr val="dk1"/>
                          </a:solidFill>
                          <a:effectLst/>
                          <a:latin typeface="+mn-lt"/>
                          <a:ea typeface="+mn-ea"/>
                          <a:cs typeface="+mn-cs"/>
                        </a:rPr>
                        <a:t>Appeared</a:t>
                      </a:r>
                      <a:endParaRPr lang="en-US" dirty="0" smtClean="0">
                        <a:effectLst/>
                      </a:endParaRPr>
                    </a:p>
                    <a:p>
                      <a:endParaRPr lang="en-US"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11</a:t>
                      </a:r>
                      <a:r>
                        <a:rPr kumimoji="0" lang="en-US" kern="1200" baseline="0" dirty="0" smtClean="0">
                          <a:solidFill>
                            <a:schemeClr val="dk1"/>
                          </a:solidFill>
                          <a:effectLst/>
                          <a:latin typeface="+mn-lt"/>
                          <a:ea typeface="+mn-ea"/>
                          <a:cs typeface="+mn-cs"/>
                        </a:rPr>
                        <a:t> Cleared</a:t>
                      </a:r>
                      <a:endParaRPr lang="en-US" dirty="0" smtClean="0">
                        <a:effectLst/>
                      </a:endParaRPr>
                    </a:p>
                    <a:p>
                      <a:endParaRPr lang="en-US" dirty="0">
                        <a:solidFill>
                          <a:schemeClr val="tx1"/>
                        </a:solidFill>
                      </a:endParaRPr>
                    </a:p>
                  </a:txBody>
                  <a:tcPr/>
                </a:tc>
              </a:tr>
              <a:tr h="860173">
                <a:tc>
                  <a:txBody>
                    <a:bodyPr/>
                    <a:lstStyle/>
                    <a:p>
                      <a:r>
                        <a:rPr lang="en-US" dirty="0" smtClean="0"/>
                        <a:t>10.</a:t>
                      </a:r>
                      <a:endParaRPr lang="en-US" dirty="0"/>
                    </a:p>
                  </a:txBody>
                  <a:tcPr/>
                </a:tc>
                <a:tc>
                  <a:txBody>
                    <a:bodyPr/>
                    <a:lstStyle/>
                    <a:p>
                      <a:r>
                        <a:rPr lang="en-US" dirty="0" smtClean="0"/>
                        <a:t>2737</a:t>
                      </a:r>
                      <a:endParaRPr lang="en-US" dirty="0"/>
                    </a:p>
                  </a:txBody>
                  <a:tcPr/>
                </a:tc>
                <a:tc>
                  <a:txBody>
                    <a:bodyPr/>
                    <a:lstStyle/>
                    <a:p>
                      <a:r>
                        <a:rPr lang="en-US" dirty="0" err="1" smtClean="0"/>
                        <a:t>Venkatesh.P</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11 </a:t>
                      </a:r>
                      <a:r>
                        <a:rPr kumimoji="0" lang="en-US" kern="1200" dirty="0" smtClean="0">
                          <a:solidFill>
                            <a:schemeClr val="dk1"/>
                          </a:solidFill>
                          <a:effectLst/>
                          <a:latin typeface="+mn-lt"/>
                          <a:ea typeface="+mn-ea"/>
                          <a:cs typeface="+mn-cs"/>
                        </a:rPr>
                        <a:t>Appeared</a:t>
                      </a:r>
                      <a:endParaRPr lang="en-US" dirty="0" smtClean="0">
                        <a:effectLst/>
                      </a:endParaRPr>
                    </a:p>
                    <a:p>
                      <a:endParaRPr lang="en-US"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10 </a:t>
                      </a:r>
                      <a:r>
                        <a:rPr kumimoji="0" lang="en-US" kern="1200" baseline="0" dirty="0" smtClean="0">
                          <a:solidFill>
                            <a:schemeClr val="dk1"/>
                          </a:solidFill>
                          <a:effectLst/>
                          <a:latin typeface="+mn-lt"/>
                          <a:ea typeface="+mn-ea"/>
                          <a:cs typeface="+mn-cs"/>
                        </a:rPr>
                        <a:t>Cleared</a:t>
                      </a:r>
                      <a:endParaRPr lang="en-US" dirty="0" smtClean="0">
                        <a:effectLst/>
                      </a:endParaRPr>
                    </a:p>
                    <a:p>
                      <a:endParaRPr lang="en-US" dirty="0">
                        <a:solidFill>
                          <a:schemeClr val="tx1"/>
                        </a:solidFill>
                      </a:endParaRPr>
                    </a:p>
                  </a:txBody>
                  <a:tcPr/>
                </a:tc>
              </a:tr>
            </a:tbl>
          </a:graphicData>
        </a:graphic>
      </p:graphicFrame>
    </p:spTree>
    <p:extLst>
      <p:ext uri="{BB962C8B-B14F-4D97-AF65-F5344CB8AC3E}">
        <p14:creationId xmlns:p14="http://schemas.microsoft.com/office/powerpoint/2010/main" val="2836521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D:\2014-09-07\iraianbu.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197"/>
            <a:ext cx="9144000" cy="591502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228600" y="6019800"/>
            <a:ext cx="7242048" cy="609600"/>
          </a:xfrm>
        </p:spPr>
        <p:txBody>
          <a:bodyPr>
            <a:normAutofit/>
          </a:bodyPr>
          <a:lstStyle/>
          <a:p>
            <a:r>
              <a:rPr lang="en-US" sz="2000" dirty="0" smtClean="0">
                <a:latin typeface="Arial" panose="020B0604020202020204" pitchFamily="34" charset="0"/>
                <a:cs typeface="Arial" panose="020B0604020202020204" pitchFamily="34" charset="0"/>
              </a:rPr>
              <a:t>Motivational talk  to  the students by </a:t>
            </a:r>
            <a:br>
              <a:rPr lang="en-US" sz="2000" dirty="0" smtClean="0">
                <a:latin typeface="Arial" panose="020B0604020202020204" pitchFamily="34" charset="0"/>
                <a:cs typeface="Arial" panose="020B0604020202020204" pitchFamily="34" charset="0"/>
              </a:rPr>
            </a:br>
            <a:r>
              <a:rPr lang="en-US" sz="2000" dirty="0" err="1" smtClean="0">
                <a:latin typeface="Arial" panose="020B0604020202020204" pitchFamily="34" charset="0"/>
                <a:cs typeface="Arial" panose="020B0604020202020204" pitchFamily="34" charset="0"/>
              </a:rPr>
              <a:t>Dr.V</a:t>
            </a:r>
            <a:r>
              <a:rPr lang="en-US" sz="2000" dirty="0" smtClean="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irai</a:t>
            </a:r>
            <a:r>
              <a:rPr lang="en-US" sz="2000" dirty="0" smtClean="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Anbu</a:t>
            </a:r>
            <a:r>
              <a:rPr lang="en-US" sz="2000" dirty="0" smtClean="0">
                <a:latin typeface="Arial" panose="020B0604020202020204" pitchFamily="34" charset="0"/>
                <a:cs typeface="Arial" panose="020B0604020202020204" pitchFamily="34" charset="0"/>
              </a:rPr>
              <a:t> I.A.s </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192483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540350"/>
            <a:ext cx="8229600" cy="6317650"/>
          </a:xfrm>
        </p:spPr>
      </p:pic>
      <p:sp>
        <p:nvSpPr>
          <p:cNvPr id="8" name="Rectangle 7"/>
          <p:cNvSpPr/>
          <p:nvPr/>
        </p:nvSpPr>
        <p:spPr>
          <a:xfrm>
            <a:off x="0" y="171018"/>
            <a:ext cx="8153400" cy="369332"/>
          </a:xfrm>
          <a:prstGeom prst="rect">
            <a:avLst/>
          </a:prstGeom>
        </p:spPr>
        <p:txBody>
          <a:bodyPr wrap="square">
            <a:spAutoFit/>
          </a:bodyPr>
          <a:lstStyle/>
          <a:p>
            <a:r>
              <a:rPr lang="en-US" dirty="0"/>
              <a:t>Students Interaction during the Session </a:t>
            </a:r>
            <a:r>
              <a:rPr lang="en-US" dirty="0" smtClean="0"/>
              <a:t>with  </a:t>
            </a:r>
            <a:r>
              <a:rPr lang="en-US" dirty="0" err="1" smtClean="0"/>
              <a:t>Dr.V.Irai</a:t>
            </a:r>
            <a:r>
              <a:rPr lang="en-US" dirty="0" smtClean="0"/>
              <a:t> </a:t>
            </a:r>
            <a:r>
              <a:rPr lang="en-US" dirty="0" err="1"/>
              <a:t>Anbu</a:t>
            </a:r>
            <a:r>
              <a:rPr lang="en-US" dirty="0"/>
              <a:t> </a:t>
            </a:r>
            <a:r>
              <a:rPr lang="en-US" dirty="0" err="1"/>
              <a:t>i.a.s</a:t>
            </a:r>
            <a:endParaRPr lang="en-US" dirty="0"/>
          </a:p>
        </p:txBody>
      </p:sp>
    </p:spTree>
    <p:extLst>
      <p:ext uri="{BB962C8B-B14F-4D97-AF65-F5344CB8AC3E}">
        <p14:creationId xmlns:p14="http://schemas.microsoft.com/office/powerpoint/2010/main" val="38067386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907426"/>
            <a:ext cx="8229599" cy="5965360"/>
          </a:xfrm>
        </p:spPr>
      </p:pic>
      <p:grpSp>
        <p:nvGrpSpPr>
          <p:cNvPr id="5" name="Group 4"/>
          <p:cNvGrpSpPr/>
          <p:nvPr/>
        </p:nvGrpSpPr>
        <p:grpSpPr>
          <a:xfrm>
            <a:off x="0" y="0"/>
            <a:ext cx="8402106" cy="3855341"/>
            <a:chOff x="-437100" y="3002658"/>
            <a:chExt cx="8402106" cy="3855341"/>
          </a:xfrm>
        </p:grpSpPr>
        <p:sp>
          <p:nvSpPr>
            <p:cNvPr id="6" name="Rectangle 5"/>
            <p:cNvSpPr/>
            <p:nvPr/>
          </p:nvSpPr>
          <p:spPr>
            <a:xfrm>
              <a:off x="304794" y="6005317"/>
              <a:ext cx="7660212" cy="85268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7" name="Rectangle 6"/>
            <p:cNvSpPr/>
            <p:nvPr/>
          </p:nvSpPr>
          <p:spPr>
            <a:xfrm>
              <a:off x="-437100" y="3002658"/>
              <a:ext cx="8153400" cy="90742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93040" tIns="72390" rIns="193040" bIns="72390" numCol="1" spcCol="1270" anchor="ctr" anchorCtr="0">
              <a:noAutofit/>
            </a:bodyPr>
            <a:lstStyle/>
            <a:p>
              <a:pPr lvl="0" defTabSz="844550">
                <a:lnSpc>
                  <a:spcPct val="90000"/>
                </a:lnSpc>
                <a:spcBef>
                  <a:spcPct val="0"/>
                </a:spcBef>
                <a:spcAft>
                  <a:spcPct val="35000"/>
                </a:spcAft>
              </a:pPr>
              <a:r>
                <a:rPr lang="en-US" sz="2000" dirty="0"/>
                <a:t>Motivational talk </a:t>
              </a:r>
              <a:r>
                <a:rPr lang="en-US" sz="2000" dirty="0" smtClean="0"/>
                <a:t>by </a:t>
              </a:r>
              <a:r>
                <a:rPr lang="en-US" sz="2000" dirty="0" err="1" smtClean="0"/>
                <a:t>Mr.S.Ramakrishnan</a:t>
              </a:r>
              <a:r>
                <a:rPr lang="en-US" sz="2000" dirty="0" smtClean="0"/>
                <a:t>, Tamil Writer for the students</a:t>
              </a:r>
              <a:endParaRPr lang="en-US" sz="1900" kern="1200" dirty="0"/>
            </a:p>
          </p:txBody>
        </p:sp>
      </p:grpSp>
    </p:spTree>
    <p:extLst>
      <p:ext uri="{BB962C8B-B14F-4D97-AF65-F5344CB8AC3E}">
        <p14:creationId xmlns:p14="http://schemas.microsoft.com/office/powerpoint/2010/main" val="41881432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Students Counseling </a:t>
            </a:r>
            <a:r>
              <a:rPr lang="en-US" dirty="0" err="1" smtClean="0"/>
              <a:t>ProgramME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41593542"/>
              </p:ext>
            </p:extLst>
          </p:nvPr>
        </p:nvGraphicFramePr>
        <p:xfrm>
          <a:off x="0" y="1600200"/>
          <a:ext cx="91440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374483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990600"/>
            <a:ext cx="8153399" cy="5826608"/>
          </a:xfrm>
        </p:spPr>
      </p:pic>
      <p:sp>
        <p:nvSpPr>
          <p:cNvPr id="8" name="Rectangle 7"/>
          <p:cNvSpPr/>
          <p:nvPr/>
        </p:nvSpPr>
        <p:spPr>
          <a:xfrm>
            <a:off x="0" y="19419"/>
            <a:ext cx="8153400" cy="646331"/>
          </a:xfrm>
          <a:prstGeom prst="rect">
            <a:avLst/>
          </a:prstGeom>
        </p:spPr>
        <p:txBody>
          <a:bodyPr wrap="square">
            <a:spAutoFit/>
          </a:bodyPr>
          <a:lstStyle/>
          <a:p>
            <a:r>
              <a:rPr lang="en-US" dirty="0"/>
              <a:t>Training </a:t>
            </a:r>
            <a:r>
              <a:rPr lang="en-US" dirty="0" err="1"/>
              <a:t>programme</a:t>
            </a:r>
            <a:r>
              <a:rPr lang="en-US" dirty="0"/>
              <a:t> conducted by </a:t>
            </a:r>
            <a:r>
              <a:rPr lang="en-US" dirty="0" err="1"/>
              <a:t>Mr.Gopinath</a:t>
            </a:r>
            <a:r>
              <a:rPr lang="en-US" dirty="0"/>
              <a:t>, CEO </a:t>
            </a:r>
            <a:r>
              <a:rPr lang="en-US" dirty="0" err="1"/>
              <a:t>Taalk</a:t>
            </a:r>
            <a:r>
              <a:rPr lang="en-US" dirty="0"/>
              <a:t> shop academy for the first year students </a:t>
            </a:r>
            <a:r>
              <a:rPr lang="en-US" dirty="0" smtClean="0"/>
              <a:t>.</a:t>
            </a:r>
            <a:endParaRPr lang="en-US" dirty="0"/>
          </a:p>
        </p:txBody>
      </p:sp>
    </p:spTree>
    <p:extLst>
      <p:ext uri="{BB962C8B-B14F-4D97-AF65-F5344CB8AC3E}">
        <p14:creationId xmlns:p14="http://schemas.microsoft.com/office/powerpoint/2010/main" val="36232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Overall Academic Attendance </a:t>
            </a:r>
            <a:r>
              <a:rPr lang="en-US" smtClean="0"/>
              <a:t>Analysis below 80% </a:t>
            </a:r>
            <a:endParaRPr lang="en-US" dirty="0"/>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3908662624"/>
              </p:ext>
            </p:extLst>
          </p:nvPr>
        </p:nvGraphicFramePr>
        <p:xfrm>
          <a:off x="0" y="1600200"/>
          <a:ext cx="9144000" cy="525780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1257050"/>
            <a:ext cx="8153400" cy="5600950"/>
          </a:xfrm>
        </p:spPr>
      </p:pic>
      <p:grpSp>
        <p:nvGrpSpPr>
          <p:cNvPr id="5" name="Group 4"/>
          <p:cNvGrpSpPr/>
          <p:nvPr/>
        </p:nvGrpSpPr>
        <p:grpSpPr>
          <a:xfrm>
            <a:off x="0" y="152400"/>
            <a:ext cx="8153400" cy="852682"/>
            <a:chOff x="304794" y="6005317"/>
            <a:chExt cx="7660212" cy="852682"/>
          </a:xfrm>
        </p:grpSpPr>
        <p:sp>
          <p:nvSpPr>
            <p:cNvPr id="6" name="Rectangle 5"/>
            <p:cNvSpPr/>
            <p:nvPr/>
          </p:nvSpPr>
          <p:spPr>
            <a:xfrm>
              <a:off x="304794" y="6005317"/>
              <a:ext cx="7660212" cy="85268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7" name="Rectangle 6"/>
            <p:cNvSpPr/>
            <p:nvPr/>
          </p:nvSpPr>
          <p:spPr>
            <a:xfrm>
              <a:off x="304794" y="6005317"/>
              <a:ext cx="7660212" cy="85268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93040" tIns="72390" rIns="193040" bIns="72390" numCol="1" spcCol="1270" anchor="ctr" anchorCtr="0">
              <a:noAutofit/>
            </a:bodyPr>
            <a:lstStyle/>
            <a:p>
              <a:r>
                <a:rPr lang="en-US" sz="2000" dirty="0"/>
                <a:t>Training </a:t>
              </a:r>
              <a:r>
                <a:rPr lang="en-US" sz="2000" dirty="0" err="1"/>
                <a:t>programme</a:t>
              </a:r>
              <a:r>
                <a:rPr lang="en-US" sz="2000" dirty="0"/>
                <a:t> conducted by </a:t>
              </a:r>
              <a:r>
                <a:rPr lang="en-US" sz="2000" dirty="0" err="1"/>
                <a:t>Mr.Gopinath</a:t>
              </a:r>
              <a:r>
                <a:rPr lang="en-US" sz="2000" dirty="0"/>
                <a:t>, CEO </a:t>
              </a:r>
              <a:r>
                <a:rPr lang="en-US" sz="2000" dirty="0" err="1"/>
                <a:t>Taalk</a:t>
              </a:r>
              <a:r>
                <a:rPr lang="en-US" sz="2000" dirty="0"/>
                <a:t> shop academy for the first year </a:t>
              </a:r>
              <a:r>
                <a:rPr lang="en-US" sz="2000" dirty="0" smtClean="0"/>
                <a:t>students. </a:t>
              </a:r>
              <a:endParaRPr lang="en-US" sz="2000" dirty="0"/>
            </a:p>
          </p:txBody>
        </p:sp>
      </p:grpSp>
    </p:spTree>
    <p:extLst>
      <p:ext uri="{BB962C8B-B14F-4D97-AF65-F5344CB8AC3E}">
        <p14:creationId xmlns:p14="http://schemas.microsoft.com/office/powerpoint/2010/main" val="135575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Methodology of students counseling</a:t>
            </a:r>
            <a:endParaRPr lang="en-US" dirty="0"/>
          </a:p>
        </p:txBody>
      </p:sp>
      <p:sp>
        <p:nvSpPr>
          <p:cNvPr id="3" name="Content Placeholder 2"/>
          <p:cNvSpPr>
            <a:spLocks noGrp="1"/>
          </p:cNvSpPr>
          <p:nvPr>
            <p:ph idx="1"/>
          </p:nvPr>
        </p:nvSpPr>
        <p:spPr/>
        <p:txBody>
          <a:bodyPr/>
          <a:lstStyle/>
          <a:p>
            <a:pPr>
              <a:buNone/>
            </a:pPr>
            <a:r>
              <a:rPr lang="en-US" dirty="0" smtClean="0"/>
              <a:t>Program has arranged for staff regarding the counseling system, focused on the various factors.</a:t>
            </a:r>
          </a:p>
          <a:p>
            <a:r>
              <a:rPr lang="en-US" dirty="0" smtClean="0"/>
              <a:t>Handling the students in the class.</a:t>
            </a:r>
          </a:p>
          <a:p>
            <a:r>
              <a:rPr lang="en-US" dirty="0" smtClean="0"/>
              <a:t>Interacting with the students.</a:t>
            </a:r>
          </a:p>
          <a:p>
            <a:r>
              <a:rPr lang="en-US" dirty="0" smtClean="0"/>
              <a:t>Indentifying their weakness and strength.</a:t>
            </a:r>
          </a:p>
          <a:p>
            <a:r>
              <a:rPr lang="en-US" dirty="0" smtClean="0"/>
              <a:t>Motivating them to overcome their problems.</a:t>
            </a:r>
          </a:p>
          <a:p>
            <a:pPr>
              <a:buNone/>
            </a:pPr>
            <a:endParaRPr lang="en-US" dirty="0" smtClean="0"/>
          </a:p>
          <a:p>
            <a:pPr>
              <a:buNone/>
            </a:pPr>
            <a:endParaRPr lang="en-US" dirty="0"/>
          </a:p>
        </p:txBody>
      </p:sp>
    </p:spTree>
    <p:extLst>
      <p:ext uri="{BB962C8B-B14F-4D97-AF65-F5344CB8AC3E}">
        <p14:creationId xmlns:p14="http://schemas.microsoft.com/office/powerpoint/2010/main" val="2547533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extLst>
              <p:ext uri="{D42A27DB-BD31-4B8C-83A1-F6EECF244321}">
                <p14:modId xmlns:p14="http://schemas.microsoft.com/office/powerpoint/2010/main" val="3756141089"/>
              </p:ext>
            </p:extLst>
          </p:nvPr>
        </p:nvGraphicFramePr>
        <p:xfrm>
          <a:off x="0" y="0"/>
          <a:ext cx="9144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123336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p:cNvPicPr>
            <a:picLocks noChangeAspect="1" noChangeArrowheads="1"/>
          </p:cNvPicPr>
          <p:nvPr/>
        </p:nvPicPr>
        <p:blipFill>
          <a:blip r:embed="rId2" cstate="print"/>
          <a:srcRect/>
          <a:stretch>
            <a:fillRect/>
          </a:stretch>
        </p:blipFill>
        <p:spPr bwMode="auto">
          <a:xfrm>
            <a:off x="0" y="0"/>
            <a:ext cx="8153400" cy="6858000"/>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Overall Academic Attendance Analysis</a:t>
            </a:r>
            <a:endParaRPr lang="en-US" dirty="0"/>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2054753164"/>
              </p:ext>
            </p:extLst>
          </p:nvPr>
        </p:nvGraphicFramePr>
        <p:xfrm>
          <a:off x="0" y="1600200"/>
          <a:ext cx="9144000" cy="525780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Overall Academic Result Analysis</a:t>
            </a:r>
            <a:endParaRPr lang="en-US" dirty="0"/>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1653506488"/>
              </p:ext>
            </p:extLst>
          </p:nvPr>
        </p:nvGraphicFramePr>
        <p:xfrm>
          <a:off x="0" y="1600200"/>
          <a:ext cx="9144000" cy="5257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743164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Department of EEE</a:t>
            </a:r>
            <a:endParaRPr lang="en-US" dirty="0"/>
          </a:p>
        </p:txBody>
      </p:sp>
      <p:sp>
        <p:nvSpPr>
          <p:cNvPr id="6" name="Subtitle 5"/>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Attendance Analysis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528527020"/>
              </p:ext>
            </p:extLst>
          </p:nvPr>
        </p:nvGraphicFramePr>
        <p:xfrm>
          <a:off x="228600" y="1600200"/>
          <a:ext cx="7620000" cy="1925320"/>
        </p:xfrm>
        <a:graphic>
          <a:graphicData uri="http://schemas.openxmlformats.org/drawingml/2006/table">
            <a:tbl>
              <a:tblPr firstRow="1" bandRow="1">
                <a:tableStyleId>{7DF18680-E054-41AD-8BC1-D1AEF772440D}</a:tableStyleId>
              </a:tblPr>
              <a:tblGrid>
                <a:gridCol w="657406"/>
                <a:gridCol w="874086"/>
                <a:gridCol w="1663483"/>
                <a:gridCol w="1903390"/>
                <a:gridCol w="2521635"/>
              </a:tblGrid>
              <a:tr h="370840">
                <a:tc>
                  <a:txBody>
                    <a:bodyPr/>
                    <a:lstStyle/>
                    <a:p>
                      <a:r>
                        <a:rPr lang="en-US" dirty="0" err="1" smtClean="0"/>
                        <a:t>S.No</a:t>
                      </a:r>
                      <a:r>
                        <a:rPr lang="en-US" dirty="0" smtClean="0"/>
                        <a:t>.</a:t>
                      </a:r>
                      <a:endParaRPr lang="en-US" dirty="0"/>
                    </a:p>
                  </a:txBody>
                  <a:tcPr/>
                </a:tc>
                <a:tc>
                  <a:txBody>
                    <a:bodyPr/>
                    <a:lstStyle/>
                    <a:p>
                      <a:r>
                        <a:rPr lang="en-US" dirty="0" smtClean="0"/>
                        <a:t>SPR</a:t>
                      </a:r>
                      <a:r>
                        <a:rPr lang="en-US" baseline="0" dirty="0" smtClean="0"/>
                        <a:t> No.</a:t>
                      </a:r>
                      <a:endParaRPr lang="en-US" dirty="0"/>
                    </a:p>
                  </a:txBody>
                  <a:tcPr/>
                </a:tc>
                <a:tc>
                  <a:txBody>
                    <a:bodyPr/>
                    <a:lstStyle/>
                    <a:p>
                      <a:r>
                        <a:rPr lang="en-US" dirty="0" smtClean="0"/>
                        <a:t>Name</a:t>
                      </a:r>
                      <a:r>
                        <a:rPr lang="en-US" baseline="0" dirty="0" smtClean="0"/>
                        <a:t> of the Students</a:t>
                      </a:r>
                      <a:endParaRPr lang="en-US" dirty="0"/>
                    </a:p>
                  </a:txBody>
                  <a:tcPr/>
                </a:tc>
                <a:tc>
                  <a:txBody>
                    <a:bodyPr/>
                    <a:lstStyle/>
                    <a:p>
                      <a:r>
                        <a:rPr lang="en-US" dirty="0" smtClean="0"/>
                        <a:t>Percentage before Counseling</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Percentage after Counseling</a:t>
                      </a:r>
                    </a:p>
                    <a:p>
                      <a:endParaRPr lang="en-US" dirty="0"/>
                    </a:p>
                  </a:txBody>
                  <a:tcPr/>
                </a:tc>
              </a:tr>
              <a:tr h="370840">
                <a:tc>
                  <a:txBody>
                    <a:bodyPr/>
                    <a:lstStyle/>
                    <a:p>
                      <a:r>
                        <a:rPr lang="en-US" dirty="0" smtClean="0"/>
                        <a:t>1.</a:t>
                      </a:r>
                      <a:endParaRPr lang="en-US" dirty="0"/>
                    </a:p>
                  </a:txBody>
                  <a:tcPr/>
                </a:tc>
                <a:tc>
                  <a:txBody>
                    <a:bodyPr/>
                    <a:lstStyle/>
                    <a:p>
                      <a:r>
                        <a:rPr lang="en-US" dirty="0" smtClean="0"/>
                        <a:t>3341</a:t>
                      </a:r>
                      <a:endParaRPr lang="en-US" dirty="0"/>
                    </a:p>
                  </a:txBody>
                  <a:tcPr/>
                </a:tc>
                <a:tc>
                  <a:txBody>
                    <a:bodyPr/>
                    <a:lstStyle/>
                    <a:p>
                      <a:r>
                        <a:rPr lang="en-US" dirty="0" err="1" smtClean="0"/>
                        <a:t>S.MadhanKumar</a:t>
                      </a:r>
                      <a:endParaRPr lang="en-US" dirty="0"/>
                    </a:p>
                  </a:txBody>
                  <a:tcPr/>
                </a:tc>
                <a:tc>
                  <a:txBody>
                    <a:bodyPr/>
                    <a:lstStyle/>
                    <a:p>
                      <a:r>
                        <a:rPr lang="en-US" dirty="0" smtClean="0"/>
                        <a:t>68.61 (III </a:t>
                      </a:r>
                      <a:r>
                        <a:rPr lang="en-US" dirty="0" err="1" smtClean="0"/>
                        <a:t>Sem</a:t>
                      </a:r>
                      <a:r>
                        <a:rPr lang="en-US" dirty="0" smtClean="0"/>
                        <a:t>)</a:t>
                      </a:r>
                      <a:endParaRPr lang="en-US" dirty="0"/>
                    </a:p>
                  </a:txBody>
                  <a:tcPr/>
                </a:tc>
                <a:tc>
                  <a:txBody>
                    <a:bodyPr/>
                    <a:lstStyle/>
                    <a:p>
                      <a:r>
                        <a:rPr lang="en-US" dirty="0" smtClean="0"/>
                        <a:t>93.5(IV </a:t>
                      </a:r>
                      <a:r>
                        <a:rPr lang="en-US" dirty="0" err="1" smtClean="0"/>
                        <a:t>Sem</a:t>
                      </a:r>
                      <a:r>
                        <a:rPr lang="en-US" dirty="0" smtClean="0"/>
                        <a:t>)</a:t>
                      </a:r>
                      <a:endParaRPr lang="en-US" dirty="0"/>
                    </a:p>
                  </a:txBody>
                  <a:tcPr/>
                </a:tc>
              </a:tr>
              <a:tr h="370840">
                <a:tc>
                  <a:txBody>
                    <a:bodyPr/>
                    <a:lstStyle/>
                    <a:p>
                      <a:r>
                        <a:rPr lang="en-US" dirty="0" smtClean="0"/>
                        <a:t>2.</a:t>
                      </a:r>
                      <a:endParaRPr lang="en-US" dirty="0"/>
                    </a:p>
                  </a:txBody>
                  <a:tcPr/>
                </a:tc>
                <a:tc>
                  <a:txBody>
                    <a:bodyPr/>
                    <a:lstStyle/>
                    <a:p>
                      <a:r>
                        <a:rPr lang="en-US" dirty="0" smtClean="0"/>
                        <a:t>2731</a:t>
                      </a:r>
                      <a:endParaRPr lang="en-US" dirty="0"/>
                    </a:p>
                  </a:txBody>
                  <a:tcPr/>
                </a:tc>
                <a:tc>
                  <a:txBody>
                    <a:bodyPr/>
                    <a:lstStyle/>
                    <a:p>
                      <a:r>
                        <a:rPr lang="en-US" dirty="0" err="1" smtClean="0"/>
                        <a:t>D.Raju</a:t>
                      </a:r>
                      <a:endParaRPr lang="en-US" dirty="0"/>
                    </a:p>
                  </a:txBody>
                  <a:tcPr/>
                </a:tc>
                <a:tc>
                  <a:txBody>
                    <a:bodyPr/>
                    <a:lstStyle/>
                    <a:p>
                      <a:r>
                        <a:rPr lang="en-US" dirty="0" smtClean="0"/>
                        <a:t>75(V </a:t>
                      </a:r>
                      <a:r>
                        <a:rPr lang="en-US" dirty="0" err="1" smtClean="0"/>
                        <a:t>Sem</a:t>
                      </a:r>
                      <a:r>
                        <a:rPr lang="en-US" dirty="0" smtClean="0"/>
                        <a:t>)</a:t>
                      </a:r>
                      <a:endParaRPr lang="en-US" dirty="0"/>
                    </a:p>
                  </a:txBody>
                  <a:tcPr/>
                </a:tc>
                <a:tc>
                  <a:txBody>
                    <a:bodyPr/>
                    <a:lstStyle/>
                    <a:p>
                      <a:r>
                        <a:rPr lang="en-US" dirty="0" smtClean="0"/>
                        <a:t>91(VI</a:t>
                      </a:r>
                      <a:r>
                        <a:rPr lang="en-US" baseline="0" dirty="0" smtClean="0"/>
                        <a:t> </a:t>
                      </a:r>
                      <a:r>
                        <a:rPr lang="en-US" baseline="0" dirty="0" err="1" smtClean="0"/>
                        <a:t>Sem</a:t>
                      </a:r>
                      <a:r>
                        <a:rPr lang="en-US" baseline="0" dirty="0" smtClean="0"/>
                        <a:t>)</a:t>
                      </a:r>
                      <a:endParaRPr lang="en-US" dirty="0"/>
                    </a:p>
                  </a:txBody>
                  <a:tcPr/>
                </a:tc>
              </a:tr>
            </a:tbl>
          </a:graphicData>
        </a:graphic>
      </p:graphicFrame>
    </p:spTree>
    <p:extLst>
      <p:ext uri="{BB962C8B-B14F-4D97-AF65-F5344CB8AC3E}">
        <p14:creationId xmlns:p14="http://schemas.microsoft.com/office/powerpoint/2010/main" val="124647950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Opulent</Template>
  <TotalTime>672</TotalTime>
  <Words>1989</Words>
  <Application>Microsoft Office PowerPoint</Application>
  <PresentationFormat>On-screen Show (4:3)</PresentationFormat>
  <Paragraphs>652</Paragraphs>
  <Slides>53</Slides>
  <Notes>0</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Opulent</vt:lpstr>
      <vt:lpstr>Students Counseling Cell</vt:lpstr>
      <vt:lpstr>About</vt:lpstr>
      <vt:lpstr>PowerPoint Presentation</vt:lpstr>
      <vt:lpstr>Roles of our Faculty </vt:lpstr>
      <vt:lpstr>Overall Academic Attendance Analysis below 80% </vt:lpstr>
      <vt:lpstr>Overall Academic Attendance Analysis</vt:lpstr>
      <vt:lpstr>Overall Academic Result Analysis</vt:lpstr>
      <vt:lpstr>Department of EEE</vt:lpstr>
      <vt:lpstr>Attendance Analysis</vt:lpstr>
      <vt:lpstr>Performance Analysis</vt:lpstr>
      <vt:lpstr>Performance Analysis</vt:lpstr>
      <vt:lpstr>Academic Performance Analysis</vt:lpstr>
      <vt:lpstr>Participation of Co curricular &amp; Extra Curricular</vt:lpstr>
      <vt:lpstr>Participation of Co curricular &amp; Extra Curricular</vt:lpstr>
      <vt:lpstr>Participation of Co curricular &amp; Extra Curricular</vt:lpstr>
      <vt:lpstr>Discipline</vt:lpstr>
      <vt:lpstr>Department of ECE</vt:lpstr>
      <vt:lpstr>Attendance Analysis</vt:lpstr>
      <vt:lpstr>Academic Performance Analysis</vt:lpstr>
      <vt:lpstr>Academic Performance Analysis</vt:lpstr>
      <vt:lpstr>Academic Performance Analysis</vt:lpstr>
      <vt:lpstr>Participation of Co curricular &amp; Extra Curricular</vt:lpstr>
      <vt:lpstr>Participation of Co curricular &amp; Extra Curricular</vt:lpstr>
      <vt:lpstr>DEPATMENT OF CSE</vt:lpstr>
      <vt:lpstr>Attendance Analysis</vt:lpstr>
      <vt:lpstr>Academic Performance Analysis</vt:lpstr>
      <vt:lpstr>Academic Performance Analysis</vt:lpstr>
      <vt:lpstr>Academic Performance Analysis</vt:lpstr>
      <vt:lpstr>Participation of Co curricular &amp; Extra Curricular</vt:lpstr>
      <vt:lpstr>Discipline</vt:lpstr>
      <vt:lpstr>Department of aero</vt:lpstr>
      <vt:lpstr>Academic Performance Analysis</vt:lpstr>
      <vt:lpstr>Performance Analysis</vt:lpstr>
      <vt:lpstr>Participation of Co curricular &amp; Extra Curricular</vt:lpstr>
      <vt:lpstr>Department of CIVIL </vt:lpstr>
      <vt:lpstr>Attendance Analysis</vt:lpstr>
      <vt:lpstr>Academic Performance Analysis</vt:lpstr>
      <vt:lpstr>Academic Performance Analysis</vt:lpstr>
      <vt:lpstr>Participation of Co curricular &amp; Extra Curricular</vt:lpstr>
      <vt:lpstr>Discipline</vt:lpstr>
      <vt:lpstr>Department of mech</vt:lpstr>
      <vt:lpstr>Academic Performance Analysis</vt:lpstr>
      <vt:lpstr>Academic Performance Analysis</vt:lpstr>
      <vt:lpstr>Academic Performance Analysis</vt:lpstr>
      <vt:lpstr>Motivational talk  to  the students by  Dr.V. irai Anbu I.A.s </vt:lpstr>
      <vt:lpstr>PowerPoint Presentation</vt:lpstr>
      <vt:lpstr>PowerPoint Presentation</vt:lpstr>
      <vt:lpstr>Students Counseling ProgramME</vt:lpstr>
      <vt:lpstr>PowerPoint Presentation</vt:lpstr>
      <vt:lpstr>PowerPoint Presentation</vt:lpstr>
      <vt:lpstr>Methodology of students counseling</vt:lpstr>
      <vt:lpstr>PowerPoint Presentation</vt:lpstr>
      <vt:lpstr>PowerPoint Presentation</vt:lpstr>
    </vt:vector>
  </TitlesOfParts>
  <Company>mzcet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rasi</dc:creator>
  <cp:lastModifiedBy>rasi</cp:lastModifiedBy>
  <cp:revision>161</cp:revision>
  <dcterms:created xsi:type="dcterms:W3CDTF">2014-09-07T08:47:12Z</dcterms:created>
  <dcterms:modified xsi:type="dcterms:W3CDTF">2014-09-24T10:04:24Z</dcterms:modified>
</cp:coreProperties>
</file>